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EE47-333F-4F3A-8AB3-7852E649D66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99F66-8EA6-4564-BFF2-0F850AFA4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1%D1%82%D0%BE%D0%BA-6" TargetMode="External"/><Relationship Id="rId2" Type="http://schemas.openxmlformats.org/officeDocument/2006/relationships/hyperlink" Target="https://ru.wikipedia.org/wiki/%D0%A2%D0%B5%D1%80%D0%B5%D1%88%D0%BA%D0%BE%D0%B2%D0%B0,_%D0%92%D0%B0%D0%BB%D0%B5%D0%BD%D1%82%D0%B8%D0%BD%D0%B0_%D0%92%D0%BB%D0%B0%D0%B4%D0%B8%D0%BC%D0%B8%D1%80%D0%BE%D0%B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ru.wikipedia.org/wiki/1963" TargetMode="External"/><Relationship Id="rId4" Type="http://schemas.openxmlformats.org/officeDocument/2006/relationships/hyperlink" Target="https://ru.wikipedia.org/wiki/16_%D0%B8%D1%8E%D0%BD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_%D0%B8%D1%8E%D0%BD%D1%8F" TargetMode="External"/><Relationship Id="rId2" Type="http://schemas.openxmlformats.org/officeDocument/2006/relationships/hyperlink" Target="https://ru.wikipedia.org/wiki/%D0%9C%D0%B0%D1%80%D1%81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ru.wikipedia.org/wiki/196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2_%D0%BE%D0%BA%D1%82%D1%8F%D0%B1%D1%80%D1%8F" TargetMode="External"/><Relationship Id="rId3" Type="http://schemas.openxmlformats.org/officeDocument/2006/relationships/hyperlink" Target="https://ru.wikipedia.org/wiki/%D0%9A%D0%BE%D1%81%D0%BC%D0%BE%D0%BD%D0%B0%D0%B2%D1%82" TargetMode="External"/><Relationship Id="rId7" Type="http://schemas.openxmlformats.org/officeDocument/2006/relationships/hyperlink" Target="https://ru.wikipedia.org/wiki/%D0%92%D0%BE%D1%81%D1%85%D0%BE%D0%B4-1" TargetMode="External"/><Relationship Id="rId2" Type="http://schemas.openxmlformats.org/officeDocument/2006/relationships/hyperlink" Target="https://ru.wikipedia.org/wiki/%D0%AD%D0%BA%D0%B8%D0%BF%D0%B0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5%D0%B3%D0%BE%D1%80%D0%BE%D0%B2,_%D0%91%D0%BE%D1%80%D0%B8%D1%81_%D0%91%D0%BE%D1%80%D0%B8%D1%81%D0%BE%D0%B2%D0%B8%D1%87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ru.wikipedia.org/wiki/%D0%A4%D0%B5%D0%BE%D0%BA%D1%82%D0%B8%D1%81%D1%82%D0%BE%D0%B2,_%D0%9A%D0%BE%D0%BD%D1%81%D1%82%D0%B0%D0%BD%D1%82%D0%B8%D0%BD_%D0%9F%D0%B5%D1%82%D1%80%D0%BE%D0%B2%D0%B8%D1%87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ru.wikipedia.org/wiki/%D0%9A%D0%BE%D0%BC%D0%B0%D1%80%D0%BE%D0%B2,_%D0%92%D0%BB%D0%B0%D0%B4%D0%B8%D0%BC%D0%B8%D1%80_%D0%9C%D0%B8%D1%85%D0%B0%D0%B9%D0%BB%D0%BE%D0%B2%D0%B8%D1%87" TargetMode="External"/><Relationship Id="rId9" Type="http://schemas.openxmlformats.org/officeDocument/2006/relationships/hyperlink" Target="https://ru.wikipedia.org/wiki/19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1%D1%85%D0%BE%D0%B4-2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ru.wikipedia.org/wiki/%D0%9B%D0%B5%D0%BE%D0%BD%D0%BE%D0%B2,_%D0%90%D0%BB%D0%B5%D0%BA%D1%81%D0%B5%D0%B9_%D0%90%D1%80%D1%85%D0%B8%D0%BF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ru.wikipedia.org/wiki/1965" TargetMode="External"/><Relationship Id="rId4" Type="http://schemas.openxmlformats.org/officeDocument/2006/relationships/hyperlink" Target="https://ru.wikipedia.org/wiki/18_%D0%BC%D0%B0%D1%80%D1%82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1%D1%85%D0%BE%D0%B4-2" TargetMode="External"/><Relationship Id="rId2" Type="http://schemas.openxmlformats.org/officeDocument/2006/relationships/hyperlink" Target="https://ru.wikipedia.org/wiki/%D0%91%D0%B5%D0%BB%D1%8F%D0%B5%D0%B2,_%D0%9F%D0%B0%D0%B2%D0%B5%D0%BB_%D0%98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ru.wikipedia.org/wiki/1965" TargetMode="External"/><Relationship Id="rId4" Type="http://schemas.openxmlformats.org/officeDocument/2006/relationships/hyperlink" Target="https://ru.wikipedia.org/wiki/19_%D0%BC%D0%B0%D1%80%D1%82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1%82%D0%BE%D0%BD_(%D1%80%D0%B0%D0%BA%D0%B5%D1%82%D0%B0-%D0%BD%D0%BE%D1%81%D0%B8%D1%82%D0%B5%D0%BB%D1%8C)" TargetMode="External"/><Relationship Id="rId2" Type="http://schemas.openxmlformats.org/officeDocument/2006/relationships/hyperlink" Target="https://ru.wikipedia.org/wiki/%D0%9F%D1%80%D0%BE%D1%82%D0%BE%D0%BD_(%D0%9A%D0%90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ru.wikipedia.org/wiki/1965" TargetMode="External"/><Relationship Id="rId4" Type="http://schemas.openxmlformats.org/officeDocument/2006/relationships/hyperlink" Target="https://ru.wikipedia.org/wiki/2_%D0%BD%D0%BE%D1%8F%D0%B1%D1%80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3%D0%BD%D0%B0-9" TargetMode="External"/><Relationship Id="rId2" Type="http://schemas.openxmlformats.org/officeDocument/2006/relationships/hyperlink" Target="https://ru.wikipedia.org/wiki/%D0%9C%D1%8F%D0%B3%D0%BA%D0%B0%D1%8F_%D0%BF%D0%BE%D1%81%D0%B0%D0%B4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ru.wikipedia.org/wiki/1966" TargetMode="External"/><Relationship Id="rId4" Type="http://schemas.openxmlformats.org/officeDocument/2006/relationships/hyperlink" Target="https://ru.wikipedia.org/wiki/3_%D1%84%D0%B5%D0%B2%D1%80%D0%B0%D0%BB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_%D0%BC%D0%B0%D1%80%D1%82%D0%B0" TargetMode="External"/><Relationship Id="rId2" Type="http://schemas.openxmlformats.org/officeDocument/2006/relationships/hyperlink" Target="https://ru.wikipedia.org/wiki/%D0%92%D0%B5%D0%BD%D0%B5%D1%80%D0%B0-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ru.wikipedia.org/wiki/196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3_%D0%B0%D0%BF%D1%80%D0%B5%D0%BB%D1%8F" TargetMode="External"/><Relationship Id="rId2" Type="http://schemas.openxmlformats.org/officeDocument/2006/relationships/hyperlink" Target="https://ru.wikipedia.org/wiki/%D0%9B%D1%83%D0%BD%D0%B0-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ru.wikipedia.org/wiki/196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E%D0%B7-1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ru.wikipedia.org/wiki/%D0%9A%D0%BE%D0%BC%D0%B0%D1%80%D0%BE%D0%B2,_%D0%92%D0%BB%D0%B0%D0%B4%D0%B8%D0%BC%D0%B8%D1%80_%D0%9C%D0%B8%D1%85%D0%B0%D0%B9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ru.wikipedia.org/wiki/1967" TargetMode="External"/><Relationship Id="rId4" Type="http://schemas.openxmlformats.org/officeDocument/2006/relationships/hyperlink" Target="https://ru.wikipedia.org/wiki/23_%D0%B0%D0%BF%D1%80%D0%B5%D0%BB%D1%8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6_%D0%B0%D0%B2%D0%B3%D1%83%D1%81%D1%82%D0%B0" TargetMode="External"/><Relationship Id="rId13" Type="http://schemas.openxmlformats.org/officeDocument/2006/relationships/hyperlink" Target="https://ru.wikipedia.org/wiki/1963" TargetMode="External"/><Relationship Id="rId18" Type="http://schemas.openxmlformats.org/officeDocument/2006/relationships/hyperlink" Target="https://ru.wikipedia.org/wiki/1965" TargetMode="External"/><Relationship Id="rId26" Type="http://schemas.openxmlformats.org/officeDocument/2006/relationships/hyperlink" Target="https://ru.wikipedia.org/wiki/1967" TargetMode="External"/><Relationship Id="rId3" Type="http://schemas.openxmlformats.org/officeDocument/2006/relationships/hyperlink" Target="https://ru.wikipedia.org/wiki/1960" TargetMode="External"/><Relationship Id="rId21" Type="http://schemas.openxmlformats.org/officeDocument/2006/relationships/hyperlink" Target="https://ru.wikipedia.org/wiki/3_%D1%84%D0%B5%D0%B2%D1%80%D0%B0%D0%BB%D1%8F" TargetMode="External"/><Relationship Id="rId34" Type="http://schemas.openxmlformats.org/officeDocument/2006/relationships/hyperlink" Target="https://ru.wikipedia.org/wiki/16_%D0%BE%D0%BA%D1%82%D1%8F%D0%B1%D1%80%D1%8F" TargetMode="External"/><Relationship Id="rId7" Type="http://schemas.openxmlformats.org/officeDocument/2006/relationships/hyperlink" Target="https://ru.wikipedia.org/wiki/12_%D0%B0%D0%BF%D1%80%D0%B5%D0%BB%D1%8F" TargetMode="External"/><Relationship Id="rId12" Type="http://schemas.openxmlformats.org/officeDocument/2006/relationships/hyperlink" Target="https://ru.wikipedia.org/wiki/16_%D0%B8%D1%8E%D0%BD%D1%8F" TargetMode="External"/><Relationship Id="rId17" Type="http://schemas.openxmlformats.org/officeDocument/2006/relationships/hyperlink" Target="https://ru.wikipedia.org/wiki/18_%D0%BC%D0%B0%D1%80%D1%82%D0%B0" TargetMode="External"/><Relationship Id="rId25" Type="http://schemas.openxmlformats.org/officeDocument/2006/relationships/hyperlink" Target="https://ru.wikipedia.org/wiki/23_%D0%B0%D0%BF%D1%80%D0%B5%D0%BB%D1%8F" TargetMode="External"/><Relationship Id="rId33" Type="http://schemas.openxmlformats.org/officeDocument/2006/relationships/hyperlink" Target="https://ru.wikipedia.org/wiki/13_%D0%BE%D0%BA%D1%82%D1%8F%D0%B1%D1%80%D1%8F" TargetMode="External"/><Relationship Id="rId2" Type="http://schemas.openxmlformats.org/officeDocument/2006/relationships/hyperlink" Target="https://ru.wikipedia.org/wiki/19_%D0%B0%D0%B2%D0%B3%D1%83%D1%81%D1%82%D0%B0" TargetMode="External"/><Relationship Id="rId16" Type="http://schemas.openxmlformats.org/officeDocument/2006/relationships/hyperlink" Target="https://ru.wikipedia.org/wiki/1964" TargetMode="External"/><Relationship Id="rId20" Type="http://schemas.openxmlformats.org/officeDocument/2006/relationships/hyperlink" Target="https://ru.wikipedia.org/wiki/2_%D0%BD%D0%BE%D1%8F%D0%B1%D1%80%D1%8F" TargetMode="External"/><Relationship Id="rId29" Type="http://schemas.openxmlformats.org/officeDocument/2006/relationships/hyperlink" Target="https://ru.wikipedia.org/wiki/21_%D1%81%D0%B5%D0%BD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3_%D0%BC%D0%B0%D1%80%D1%82%D0%B0" TargetMode="External"/><Relationship Id="rId11" Type="http://schemas.openxmlformats.org/officeDocument/2006/relationships/hyperlink" Target="https://ru.wikipedia.org/wiki/1962" TargetMode="External"/><Relationship Id="rId24" Type="http://schemas.openxmlformats.org/officeDocument/2006/relationships/hyperlink" Target="https://ru.wikipedia.org/wiki/3_%D0%B0%D0%BF%D1%80%D0%B5%D0%BB%D1%8F" TargetMode="External"/><Relationship Id="rId32" Type="http://schemas.openxmlformats.org/officeDocument/2006/relationships/hyperlink" Target="https://ru.wikipedia.org/wiki/1969" TargetMode="External"/><Relationship Id="rId5" Type="http://schemas.openxmlformats.org/officeDocument/2006/relationships/hyperlink" Target="https://ru.wikipedia.org/wiki/1961" TargetMode="External"/><Relationship Id="rId15" Type="http://schemas.openxmlformats.org/officeDocument/2006/relationships/hyperlink" Target="https://ru.wikipedia.org/wiki/12_%D0%BE%D0%BA%D1%82%D1%8F%D0%B1%D1%80%D1%8F" TargetMode="External"/><Relationship Id="rId23" Type="http://schemas.openxmlformats.org/officeDocument/2006/relationships/hyperlink" Target="https://ru.wikipedia.org/wiki/1_%D0%BC%D0%B0%D1%80%D1%82%D0%B0" TargetMode="External"/><Relationship Id="rId28" Type="http://schemas.openxmlformats.org/officeDocument/2006/relationships/hyperlink" Target="https://ru.wikipedia.org/wiki/15_%D1%81%D0%B5%D0%BD%D1%82%D1%8F%D0%B1%D1%80%D1%8F" TargetMode="External"/><Relationship Id="rId10" Type="http://schemas.openxmlformats.org/officeDocument/2006/relationships/hyperlink" Target="https://ru.wikipedia.org/wiki/15_%D0%B0%D0%B2%D0%B3%D1%83%D1%81%D1%82%D0%B0" TargetMode="External"/><Relationship Id="rId19" Type="http://schemas.openxmlformats.org/officeDocument/2006/relationships/hyperlink" Target="https://ru.wikipedia.org/wiki/19_%D0%BC%D0%B0%D1%80%D1%82%D0%B0" TargetMode="External"/><Relationship Id="rId31" Type="http://schemas.openxmlformats.org/officeDocument/2006/relationships/hyperlink" Target="https://ru.wikipedia.org/wiki/16_%D1%8F%D0%BD%D0%B2%D0%B0%D1%80%D1%8F" TargetMode="External"/><Relationship Id="rId4" Type="http://schemas.openxmlformats.org/officeDocument/2006/relationships/hyperlink" Target="https://ru.wikipedia.org/wiki/1_%D0%B4%D0%B5%D0%BA%D0%B0%D0%B1%D1%80%D1%8F" TargetMode="External"/><Relationship Id="rId9" Type="http://schemas.openxmlformats.org/officeDocument/2006/relationships/hyperlink" Target="https://ru.wikipedia.org/wiki/12_%D0%B0%D0%B2%D0%B3%D1%83%D1%81%D1%82%D0%B0" TargetMode="External"/><Relationship Id="rId14" Type="http://schemas.openxmlformats.org/officeDocument/2006/relationships/hyperlink" Target="https://ru.wikipedia.org/wiki/19_%D0%B8%D1%8E%D0%BD%D1%8F" TargetMode="External"/><Relationship Id="rId22" Type="http://schemas.openxmlformats.org/officeDocument/2006/relationships/hyperlink" Target="https://ru.wikipedia.org/wiki/1966" TargetMode="External"/><Relationship Id="rId27" Type="http://schemas.openxmlformats.org/officeDocument/2006/relationships/hyperlink" Target="https://ru.wikipedia.org/wiki/30_%D0%BE%D0%BA%D1%82%D1%8F%D0%B1%D1%80%D1%8F" TargetMode="External"/><Relationship Id="rId30" Type="http://schemas.openxmlformats.org/officeDocument/2006/relationships/hyperlink" Target="https://ru.wikipedia.org/wiki/196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1%D0%BC%D0%BE%D1%81-188" TargetMode="External"/><Relationship Id="rId2" Type="http://schemas.openxmlformats.org/officeDocument/2006/relationships/hyperlink" Target="https://ru.wikipedia.org/wiki/%D0%9A%D0%BE%D1%81%D0%BC%D0%BE%D1%81-1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ru.wikipedia.org/wiki/1967" TargetMode="External"/><Relationship Id="rId4" Type="http://schemas.openxmlformats.org/officeDocument/2006/relationships/hyperlink" Target="https://ru.wikipedia.org/wiki/30_%D0%BE%D0%BA%D1%82%D1%8F%D0%B1%D1%80%D1%8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5_%D1%81%D0%B5%D0%BD%D1%82%D1%8F%D0%B1%D1%80%D1%8F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ru.wikipedia.org/w/index.php?title=%D0%97%D0%BE%D0%BD%D0%B4-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ru.wikipedia.org/wiki/1968" TargetMode="External"/><Relationship Id="rId4" Type="http://schemas.openxmlformats.org/officeDocument/2006/relationships/hyperlink" Target="https://ru.wikipedia.org/wiki/21_%D1%81%D0%B5%D0%BD%D1%82%D1%8F%D0%B1%D1%80%D1%8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ru.wikipedia.org/wiki/%D0%95%D0%B2%D0%B3%D0%B5%D0%BD%D0%B8%D0%B9_%D0%A5%D1%80%D1%83%D0%BD%D0%BE%D0%B2" TargetMode="External"/><Relationship Id="rId7" Type="http://schemas.openxmlformats.org/officeDocument/2006/relationships/hyperlink" Target="https://ru.wikipedia.org/wiki/1969" TargetMode="External"/><Relationship Id="rId2" Type="http://schemas.openxmlformats.org/officeDocument/2006/relationships/hyperlink" Target="https://ru.wikipedia.org/wiki/%D0%95%D0%BB%D0%B8%D1%81%D0%B5%D0%B5%D0%B2,_%D0%90%D0%BB%D0%B5%D0%BA%D1%81%D0%B5%D0%B9_%D0%A1%D1%82%D0%B0%D0%BD%D0%B8%D1%81%D0%BB%D0%B0%D0%B2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6_%D1%8F%D0%BD%D0%B2%D0%B0%D1%80%D1%8F" TargetMode="External"/><Relationship Id="rId5" Type="http://schemas.openxmlformats.org/officeDocument/2006/relationships/hyperlink" Target="https://ru.wikipedia.org/wiki/%D0%A1%D0%BE%D1%8E%D0%B7-5" TargetMode="External"/><Relationship Id="rId4" Type="http://schemas.openxmlformats.org/officeDocument/2006/relationships/hyperlink" Target="https://ru.wikipedia.org/wiki/%D0%A1%D0%BE%D1%8E%D0%B7-4" TargetMode="Externa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ru.wikipedia.org/wiki/%D0%A1%D0%BE%D1%8E%D0%B7-7" TargetMode="External"/><Relationship Id="rId7" Type="http://schemas.openxmlformats.org/officeDocument/2006/relationships/hyperlink" Target="https://ru.wikipedia.org/wiki/1969" TargetMode="External"/><Relationship Id="rId2" Type="http://schemas.openxmlformats.org/officeDocument/2006/relationships/hyperlink" Target="https://ru.wikipedia.org/wiki/%D0%A1%D0%BE%D1%8E%D0%B7-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6_%D0%BE%D0%BA%D1%82%D1%8F%D0%B1%D1%80%D1%8F" TargetMode="External"/><Relationship Id="rId5" Type="http://schemas.openxmlformats.org/officeDocument/2006/relationships/hyperlink" Target="https://ru.wikipedia.org/wiki/13_%D0%BE%D0%BA%D1%82%D1%8F%D0%B1%D1%80%D1%8F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ru.wikipedia.org/wiki/%D0%A1%D0%BE%D1%8E%D0%B7-8" TargetMode="External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agarin.energia.ru/" TargetMode="External"/><Relationship Id="rId2" Type="http://schemas.openxmlformats.org/officeDocument/2006/relationships/hyperlink" Target="https://ru.wikipedia.org/wiki/&#1050;&#1086;&#1089;&#1084;&#1080;&#1095;&#1077;&#1089;&#1082;&#1072;&#1103;_&#1075;&#1086;&#1085;&#1082;&#1072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altlib.ru/" TargetMode="External"/><Relationship Id="rId4" Type="http://schemas.openxmlformats.org/officeDocument/2006/relationships/hyperlink" Target="http://ikfia.ysn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1%83%D1%82%D0%BD%D0%B8%D0%BA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ru.wikipedia.org/wiki/%D0%91%D0%B5%D0%BB%D0%BA%D0%B0_%D0%B8_%D0%A1%D1%82%D1%80%D0%B5%D0%BB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60" TargetMode="External"/><Relationship Id="rId5" Type="http://schemas.openxmlformats.org/officeDocument/2006/relationships/hyperlink" Target="https://ru.wikipedia.org/wiki/19_%D0%B0%D0%B2%D0%B3%D1%83%D1%81%D1%82%D0%B0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_%D0%B4%D0%B5%D0%BA%D0%B0%D0%B1%D1%80%D1%8F" TargetMode="External"/><Relationship Id="rId2" Type="http://schemas.openxmlformats.org/officeDocument/2006/relationships/hyperlink" Target="https://ru.wikipedia.org/wiki/%D0%A1%D0%BF%D1%83%D1%82%D0%BD%D0%B8%D0%BA-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19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D%D0%B5%D1%80%D0%B0-1" TargetMode="External"/><Relationship Id="rId2" Type="http://schemas.openxmlformats.org/officeDocument/2006/relationships/hyperlink" Target="https://ru.wikipedia.org/wiki/%D0%98%D1%81%D0%BA%D1%83%D1%81%D1%81%D1%82%D0%B2%D0%B5%D0%BD%D0%BD%D1%8B%D0%B9_%D1%81%D0%BF%D1%83%D1%82%D0%BD%D0%B8%D0%BA_%D0%97%D0%B5%D0%BC%D0%BB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196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0%D1%80%D0%BE%D0%BA%D0%B0%D0%BC%D0%B5%D1%80%D0%B0" TargetMode="External"/><Relationship Id="rId2" Type="http://schemas.openxmlformats.org/officeDocument/2006/relationships/hyperlink" Target="https://ru.wikipedia.org/wiki/%D0%92%D0%B0%D0%BB%D0%B5%D0%BD%D1%82%D0%B8%D0%BD_%D0%91%D0%BE%D0%BD%D0%B4%D0%B0%D1%80%D0%B5%D0%BD%D0%BA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1961" TargetMode="External"/><Relationship Id="rId4" Type="http://schemas.openxmlformats.org/officeDocument/2006/relationships/hyperlink" Target="https://ru.wikipedia.org/wiki/23_%D0%BC%D0%B0%D1%80%D1%82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ru.wikipedia.org/wiki/%D0%93%D0%B0%D0%B3%D0%B0%D1%80%D0%B8%D0%BD,_%D0%AE%D1%80%D0%B8%D0%B9_%D0%90%D0%BB%D0%B5%D0%BA%D1%81%D0%B5%D0%B5%D0%B2%D0%B8%D1%87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%D0%9F%D0%B8%D0%BB%D0%BE%D1%82%D0%B8%D1%80%D1%83%D0%B5%D0%BC%D1%8B%D0%B9_%D0%BA%D0%BE%D1%81%D0%BC%D0%B8%D1%87%D0%B5%D1%81%D0%BA%D0%B8%D0%B9_%D0%BF%D0%BE%D0%BB%D1%9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61" TargetMode="External"/><Relationship Id="rId5" Type="http://schemas.openxmlformats.org/officeDocument/2006/relationships/hyperlink" Target="https://ru.wikipedia.org/wiki/12_%D0%B0%D0%BF%D1%80%D0%B5%D0%BB%D1%8F" TargetMode="External"/><Relationship Id="rId4" Type="http://schemas.openxmlformats.org/officeDocument/2006/relationships/hyperlink" Target="https://ru.wikipedia.org/wiki/%D0%92%D0%BE%D1%81%D1%82%D0%BE%D0%BA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1%D1%82%D0%BE%D0%BA-2" TargetMode="External"/><Relationship Id="rId2" Type="http://schemas.openxmlformats.org/officeDocument/2006/relationships/hyperlink" Target="https://ru.wikipedia.org/wiki/%D0%93%D0%B5%D1%80%D0%BC%D0%B0%D0%BD_%D0%A2%D0%B8%D1%82%D0%BE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ru.wikipedia.org/wiki/1961" TargetMode="External"/><Relationship Id="rId4" Type="http://schemas.openxmlformats.org/officeDocument/2006/relationships/hyperlink" Target="https://ru.wikipedia.org/wiki/6_%D0%B0%D0%B2%D0%B3%D1%83%D1%81%D1%82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1%81%D1%82%D0%BE%D0%BA-4" TargetMode="External"/><Relationship Id="rId7" Type="http://schemas.openxmlformats.org/officeDocument/2006/relationships/image" Target="../media/image10.gif"/><Relationship Id="rId2" Type="http://schemas.openxmlformats.org/officeDocument/2006/relationships/hyperlink" Target="https://ru.wikipedia.org/wiki/%D0%92%D0%BE%D1%81%D1%82%D0%BE%D0%BA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62" TargetMode="External"/><Relationship Id="rId5" Type="http://schemas.openxmlformats.org/officeDocument/2006/relationships/hyperlink" Target="https://ru.wikipedia.org/wiki/15_%D0%B0%D0%B2%D0%B3%D1%83%D1%81%D1%82%D0%B0" TargetMode="External"/><Relationship Id="rId4" Type="http://schemas.openxmlformats.org/officeDocument/2006/relationships/hyperlink" Target="https://ru.wikipedia.org/wiki/12_%D0%B0%D0%B2%D0%B3%D1%83%D1%81%D1%8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500174"/>
            <a:ext cx="6357982" cy="260034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Секция «Космическая презентация «Восхождение к подвигу»</a:t>
            </a:r>
            <a:b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</a:b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</a:br>
            <a:r>
              <a:rPr lang="ru-RU" sz="5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1960-е.</a:t>
            </a:r>
            <a:br>
              <a:rPr lang="ru-RU" sz="5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</a:br>
            <a:r>
              <a:rPr lang="ru-RU" sz="5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Время космическое</a:t>
            </a:r>
            <a:endParaRPr lang="ru-RU" sz="5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357694"/>
            <a:ext cx="6400800" cy="210979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Автор: Семенова </a:t>
            </a:r>
            <a:r>
              <a:rPr lang="ru-RU" b="1" dirty="0" err="1" smtClean="0">
                <a:solidFill>
                  <a:schemeClr val="tx1"/>
                </a:solidFill>
                <a:latin typeface="Century Schoolbook" pitchFamily="18" charset="0"/>
              </a:rPr>
              <a:t>Иулиания</a:t>
            </a:r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 (10 лет),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ученица 4 класса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МБОУ «</a:t>
            </a:r>
            <a:r>
              <a:rPr lang="ru-RU" b="1" dirty="0" err="1" smtClean="0">
                <a:solidFill>
                  <a:schemeClr val="tx1"/>
                </a:solidFill>
                <a:latin typeface="Century Schoolbook" pitchFamily="18" charset="0"/>
              </a:rPr>
              <a:t>Акрамовская</a:t>
            </a:r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 ООШ» 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  <a:latin typeface="Century Schoolbook" pitchFamily="18" charset="0"/>
              </a:rPr>
              <a:t>Моргаушского</a:t>
            </a:r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 района ЧР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Руководитель: Семенова О.В.,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педагог дополнительного образования,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учитель начальных классов</a:t>
            </a:r>
            <a:endParaRPr lang="ru-RU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14356"/>
            <a:ext cx="6472254" cy="22256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Первая женщина в космосе (</a:t>
            </a:r>
            <a:r>
              <a:rPr lang="ru-RU" b="1" u="sng" dirty="0" smtClean="0">
                <a:solidFill>
                  <a:srgbClr val="0000FF"/>
                </a:solidFill>
                <a:hlinkClick r:id="rId2" tooltip="Терешкова, Валентина Владимировна"/>
              </a:rPr>
              <a:t>Валентина Терешкова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ПРОЕКТ «</a:t>
            </a:r>
            <a:r>
              <a:rPr lang="ru-RU" sz="2800" b="1" u="sng" dirty="0" smtClean="0">
                <a:solidFill>
                  <a:srgbClr val="0000FF"/>
                </a:solidFill>
                <a:hlinkClick r:id="rId3" tooltip="Восток-6"/>
              </a:rPr>
              <a:t>Восток-6</a:t>
            </a:r>
            <a:r>
              <a:rPr lang="ru-RU" sz="28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16 июня"/>
            </a:endParaRPr>
          </a:p>
          <a:p>
            <a:pPr>
              <a:buNone/>
            </a:pPr>
            <a:endParaRPr lang="ru-RU" u="sng" dirty="0" smtClean="0">
              <a:hlinkClick r:id="rId4" tooltip="16 июня"/>
            </a:endParaRPr>
          </a:p>
          <a:p>
            <a:pPr>
              <a:buNone/>
            </a:pPr>
            <a:endParaRPr lang="ru-RU" u="sng" dirty="0" smtClean="0">
              <a:hlinkClick r:id="rId4" tooltip="16 июня"/>
            </a:endParaRPr>
          </a:p>
          <a:p>
            <a:pPr>
              <a:buNone/>
            </a:pPr>
            <a:endParaRPr lang="ru-RU" u="sng" dirty="0" smtClean="0">
              <a:hlinkClick r:id="rId4" tooltip="16 июня"/>
            </a:endParaRPr>
          </a:p>
          <a:p>
            <a:pPr>
              <a:buNone/>
            </a:pPr>
            <a:endParaRPr lang="ru-RU" u="sng" dirty="0" smtClean="0">
              <a:hlinkClick r:id="rId4" tooltip="16 июня"/>
            </a:endParaRPr>
          </a:p>
          <a:p>
            <a:pPr>
              <a:buNone/>
            </a:pPr>
            <a:endParaRPr lang="ru-RU" u="sng" dirty="0" smtClean="0">
              <a:hlinkClick r:id="rId4" tooltip="16 июня"/>
            </a:endParaRPr>
          </a:p>
          <a:p>
            <a:pPr algn="r">
              <a:buNone/>
            </a:pPr>
            <a:r>
              <a:rPr lang="ru-RU" b="1" u="sng" dirty="0" smtClean="0">
                <a:hlinkClick r:id="rId4" tooltip="16 июня"/>
              </a:rPr>
              <a:t>16 июня</a:t>
            </a:r>
            <a:r>
              <a:rPr lang="ru-RU" b="1" u="sng" dirty="0" smtClean="0">
                <a:hlinkClick r:id="rId5" tooltip="1963"/>
              </a:rPr>
              <a:t>1963</a:t>
            </a:r>
            <a:endParaRPr lang="ru-RU" b="1" dirty="0"/>
          </a:p>
        </p:txBody>
      </p:sp>
      <p:pic>
        <p:nvPicPr>
          <p:cNvPr id="27650" name="Picture 2" descr="Картинки по запрос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143232"/>
            <a:ext cx="3071834" cy="3071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285860"/>
            <a:ext cx="687227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Первый неуправляемый пролёт около Марса на расстоянии 197000 км.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900" b="1" dirty="0" smtClean="0">
                <a:solidFill>
                  <a:srgbClr val="0000FF"/>
                </a:solidFill>
              </a:rPr>
              <a:t>ПРОЕКТ «</a:t>
            </a:r>
            <a:r>
              <a:rPr lang="ru-RU" sz="2900" b="1" u="sng" dirty="0" smtClean="0">
                <a:solidFill>
                  <a:srgbClr val="0000FF"/>
                </a:solidFill>
                <a:hlinkClick r:id="rId2" tooltip="Марс-1"/>
              </a:rPr>
              <a:t>Марс-1</a:t>
            </a:r>
            <a:r>
              <a:rPr lang="ru-RU" sz="29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3" tooltip="19 июня"/>
            </a:endParaRPr>
          </a:p>
          <a:p>
            <a:pPr>
              <a:buNone/>
            </a:pPr>
            <a:endParaRPr lang="ru-RU" u="sng" dirty="0" smtClean="0">
              <a:hlinkClick r:id="rId3" tooltip="19 июня"/>
            </a:endParaRPr>
          </a:p>
          <a:p>
            <a:pPr>
              <a:buNone/>
            </a:pPr>
            <a:endParaRPr lang="ru-RU" u="sng" dirty="0" smtClean="0">
              <a:hlinkClick r:id="rId3" tooltip="19 июня"/>
            </a:endParaRPr>
          </a:p>
          <a:p>
            <a:pPr>
              <a:buNone/>
            </a:pPr>
            <a:endParaRPr lang="ru-RU" u="sng" dirty="0" smtClean="0">
              <a:hlinkClick r:id="rId3" tooltip="19 июня"/>
            </a:endParaRPr>
          </a:p>
          <a:p>
            <a:pPr>
              <a:buNone/>
            </a:pPr>
            <a:endParaRPr lang="ru-RU" u="sng" dirty="0" smtClean="0">
              <a:hlinkClick r:id="rId3" tooltip="19 июня"/>
            </a:endParaRPr>
          </a:p>
          <a:p>
            <a:pPr>
              <a:buNone/>
            </a:pPr>
            <a:endParaRPr lang="ru-RU" u="sng" dirty="0" smtClean="0">
              <a:hlinkClick r:id="rId3" tooltip="19 июня"/>
            </a:endParaRPr>
          </a:p>
          <a:p>
            <a:pPr algn="r">
              <a:buNone/>
            </a:pPr>
            <a:r>
              <a:rPr lang="ru-RU" sz="3400" b="1" u="sng" dirty="0" smtClean="0">
                <a:hlinkClick r:id="rId3" tooltip="19 июня"/>
              </a:rPr>
              <a:t>19 </a:t>
            </a:r>
            <a:r>
              <a:rPr lang="ru-RU" sz="3400" b="1" u="sng" dirty="0" smtClean="0">
                <a:hlinkClick r:id="rId3" tooltip="19 июня"/>
              </a:rPr>
              <a:t>июня</a:t>
            </a:r>
            <a:r>
              <a:rPr lang="ru-RU" sz="3400" b="1" u="sng" dirty="0" smtClean="0"/>
              <a:t> </a:t>
            </a:r>
            <a:r>
              <a:rPr lang="ru-RU" sz="3400" b="1" u="sng" dirty="0" smtClean="0">
                <a:hlinkClick r:id="rId4" tooltip="1963"/>
              </a:rPr>
              <a:t>1963</a:t>
            </a:r>
            <a:endParaRPr lang="ru-RU" sz="3400" b="1" dirty="0"/>
          </a:p>
        </p:txBody>
      </p:sp>
      <p:pic>
        <p:nvPicPr>
          <p:cNvPr id="29698" name="Picture 2" descr="V Venera2M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332670"/>
            <a:ext cx="2162171" cy="314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142984"/>
            <a:ext cx="5757874" cy="19399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Первый многоместный космический корабль. Первый в мире не одиночный полёт, </a:t>
            </a:r>
            <a:r>
              <a:rPr lang="ru-RU" sz="2800" b="1" u="sng" dirty="0" smtClean="0">
                <a:solidFill>
                  <a:srgbClr val="0000FF"/>
                </a:solidFill>
                <a:hlinkClick r:id="rId2" tooltip="Экипаж"/>
              </a:rPr>
              <a:t>экипаж</a:t>
            </a:r>
            <a:r>
              <a:rPr lang="ru-RU" sz="2800" b="1" u="sng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сразу из трёх </a:t>
            </a:r>
            <a:r>
              <a:rPr lang="ru-RU" sz="2800" b="1" u="sng" dirty="0" smtClean="0">
                <a:solidFill>
                  <a:srgbClr val="0000FF"/>
                </a:solidFill>
                <a:hlinkClick r:id="rId3" tooltip="Космонавт"/>
              </a:rPr>
              <a:t>космонавтов</a:t>
            </a:r>
            <a:r>
              <a:rPr lang="ru-RU" sz="2800" b="1" dirty="0" smtClean="0">
                <a:solidFill>
                  <a:srgbClr val="0000FF"/>
                </a:solidFill>
              </a:rPr>
              <a:t> — </a:t>
            </a:r>
            <a:r>
              <a:rPr lang="ru-RU" sz="2800" b="1" u="sng" dirty="0" smtClean="0">
                <a:solidFill>
                  <a:srgbClr val="0000FF"/>
                </a:solidFill>
                <a:hlinkClick r:id="rId4" tooltip="Комаров, Владимир Михайлович"/>
              </a:rPr>
              <a:t>Владимир Комаров</a:t>
            </a:r>
            <a:r>
              <a:rPr lang="ru-RU" sz="2800" b="1" dirty="0" smtClean="0">
                <a:solidFill>
                  <a:srgbClr val="0000FF"/>
                </a:solidFill>
              </a:rPr>
              <a:t>, </a:t>
            </a:r>
            <a:r>
              <a:rPr lang="ru-RU" sz="2800" b="1" u="sng" dirty="0" smtClean="0">
                <a:solidFill>
                  <a:srgbClr val="0000FF"/>
                </a:solidFill>
                <a:hlinkClick r:id="rId5" tooltip="Феоктистов, Константин Петрович"/>
              </a:rPr>
              <a:t>Константин Феоктистов</a:t>
            </a:r>
            <a:r>
              <a:rPr lang="ru-RU" sz="2800" b="1" dirty="0" smtClean="0">
                <a:solidFill>
                  <a:srgbClr val="0000FF"/>
                </a:solidFill>
              </a:rPr>
              <a:t>, </a:t>
            </a:r>
            <a:r>
              <a:rPr lang="ru-RU" sz="2800" b="1" u="sng" dirty="0" smtClean="0">
                <a:solidFill>
                  <a:srgbClr val="0000FF"/>
                </a:solidFill>
                <a:hlinkClick r:id="rId6" tooltip="Егоров, Борис Борисович"/>
              </a:rPr>
              <a:t>Борис Егоров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ПРОЕКТ «</a:t>
            </a:r>
            <a:r>
              <a:rPr lang="ru-RU" sz="3600" b="1" u="sng" dirty="0" smtClean="0">
                <a:solidFill>
                  <a:srgbClr val="0000FF"/>
                </a:solidFill>
                <a:hlinkClick r:id="rId7" tooltip="Восход-1"/>
              </a:rPr>
              <a:t>Восход-1</a:t>
            </a:r>
            <a:r>
              <a:rPr lang="ru-RU" sz="36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8" tooltip="12 октября"/>
            </a:endParaRPr>
          </a:p>
          <a:p>
            <a:pPr>
              <a:buNone/>
            </a:pPr>
            <a:endParaRPr lang="ru-RU" u="sng" dirty="0" smtClean="0">
              <a:hlinkClick r:id="rId8" tooltip="12 октября"/>
            </a:endParaRPr>
          </a:p>
          <a:p>
            <a:pPr>
              <a:buNone/>
            </a:pPr>
            <a:endParaRPr lang="ru-RU" u="sng" dirty="0" smtClean="0">
              <a:hlinkClick r:id="rId8" tooltip="12 октября"/>
            </a:endParaRPr>
          </a:p>
          <a:p>
            <a:pPr>
              <a:buNone/>
            </a:pPr>
            <a:endParaRPr lang="ru-RU" u="sng" dirty="0" smtClean="0">
              <a:hlinkClick r:id="rId8" tooltip="12 октября"/>
            </a:endParaRPr>
          </a:p>
          <a:p>
            <a:pPr>
              <a:buNone/>
            </a:pPr>
            <a:endParaRPr lang="ru-RU" u="sng" dirty="0" smtClean="0">
              <a:hlinkClick r:id="rId8" tooltip="12 октября"/>
            </a:endParaRPr>
          </a:p>
          <a:p>
            <a:pPr>
              <a:buNone/>
            </a:pPr>
            <a:endParaRPr lang="ru-RU" sz="5800" b="1" u="sng" dirty="0" smtClean="0">
              <a:hlinkClick r:id="rId8" tooltip="12 октября"/>
            </a:endParaRPr>
          </a:p>
          <a:p>
            <a:pPr algn="r">
              <a:buNone/>
            </a:pPr>
            <a:r>
              <a:rPr lang="ru-RU" sz="5800" b="1" u="sng" dirty="0" smtClean="0">
                <a:hlinkClick r:id="rId8" tooltip="12 октября"/>
              </a:rPr>
              <a:t>12 октября</a:t>
            </a:r>
            <a:r>
              <a:rPr lang="ru-RU" sz="5800" b="1" u="sng" dirty="0" smtClean="0">
                <a:hlinkClick r:id="rId9" tooltip="1964"/>
              </a:rPr>
              <a:t>1964</a:t>
            </a:r>
            <a:endParaRPr lang="ru-RU" sz="5800" b="1" dirty="0"/>
          </a:p>
        </p:txBody>
      </p:sp>
      <p:pic>
        <p:nvPicPr>
          <p:cNvPr id="28674" name="Picture 2" descr="Восход 1 и 2"/>
          <p:cNvPicPr>
            <a:picLocks noChangeAspect="1" noChangeArrowheads="1"/>
          </p:cNvPicPr>
          <p:nvPr/>
        </p:nvPicPr>
        <p:blipFill>
          <a:blip r:embed="rId10"/>
          <a:srcRect b="51322"/>
          <a:stretch>
            <a:fillRect/>
          </a:stretch>
        </p:blipFill>
        <p:spPr bwMode="auto">
          <a:xfrm>
            <a:off x="6143636" y="4214818"/>
            <a:ext cx="1720665" cy="1088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8676" name="Picture 4" descr="Картинки по запросу  Владимир Комаров, Константин Феоктистов, Борис Егоров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3714752"/>
            <a:ext cx="463534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2439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Первый выход космонавта в открытый космос - </a:t>
            </a:r>
            <a:r>
              <a:rPr lang="ru-RU" b="1" u="sng" dirty="0" smtClean="0">
                <a:solidFill>
                  <a:srgbClr val="0000FF"/>
                </a:solidFill>
                <a:hlinkClick r:id="rId2" tooltip="Леонов, Алексей Архипович"/>
              </a:rPr>
              <a:t>Алексей Леонов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ПРОЕКТ «</a:t>
            </a:r>
            <a:r>
              <a:rPr lang="ru-RU" b="1" u="sng" dirty="0" smtClean="0">
                <a:solidFill>
                  <a:srgbClr val="0000FF"/>
                </a:solidFill>
                <a:hlinkClick r:id="rId3" tooltip="Восход-2"/>
              </a:rPr>
              <a:t>Восход-2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18 марта"/>
            </a:endParaRPr>
          </a:p>
          <a:p>
            <a:pPr>
              <a:buNone/>
            </a:pPr>
            <a:endParaRPr lang="ru-RU" u="sng" dirty="0" smtClean="0">
              <a:hlinkClick r:id="rId4" tooltip="18 марта"/>
            </a:endParaRPr>
          </a:p>
          <a:p>
            <a:pPr>
              <a:buNone/>
            </a:pPr>
            <a:endParaRPr lang="ru-RU" u="sng" dirty="0" smtClean="0">
              <a:hlinkClick r:id="rId4" tooltip="18 марта"/>
            </a:endParaRPr>
          </a:p>
          <a:p>
            <a:pPr>
              <a:buNone/>
            </a:pPr>
            <a:endParaRPr lang="ru-RU" u="sng" dirty="0" smtClean="0">
              <a:hlinkClick r:id="rId4" tooltip="18 марта"/>
            </a:endParaRPr>
          </a:p>
          <a:p>
            <a:pPr>
              <a:buNone/>
            </a:pPr>
            <a:endParaRPr lang="ru-RU" u="sng" dirty="0" smtClean="0">
              <a:hlinkClick r:id="rId4" tooltip="18 марта"/>
            </a:endParaRPr>
          </a:p>
          <a:p>
            <a:pPr algn="r">
              <a:buNone/>
            </a:pPr>
            <a:endParaRPr lang="ru-RU" u="sng" dirty="0" smtClean="0">
              <a:hlinkClick r:id="rId4" tooltip="18 марта"/>
            </a:endParaRPr>
          </a:p>
          <a:p>
            <a:pPr algn="r">
              <a:buNone/>
            </a:pPr>
            <a:r>
              <a:rPr lang="ru-RU" b="1" u="sng" dirty="0" smtClean="0">
                <a:hlinkClick r:id="rId4" tooltip="18 марта"/>
              </a:rPr>
              <a:t>18 марта</a:t>
            </a:r>
            <a:r>
              <a:rPr lang="ru-RU" b="1" u="sng" dirty="0" smtClean="0">
                <a:hlinkClick r:id="rId5" tooltip="1965"/>
              </a:rPr>
              <a:t>1965</a:t>
            </a:r>
            <a:endParaRPr lang="ru-RU" b="1" dirty="0"/>
          </a:p>
        </p:txBody>
      </p:sp>
      <p:pic>
        <p:nvPicPr>
          <p:cNvPr id="30722" name="Picture 2" descr="Voskhod 2 shem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500438"/>
            <a:ext cx="1905000" cy="1724025"/>
          </a:xfrm>
          <a:prstGeom prst="rect">
            <a:avLst/>
          </a:prstGeom>
          <a:noFill/>
        </p:spPr>
      </p:pic>
      <p:pic>
        <p:nvPicPr>
          <p:cNvPr id="30724" name="Picture 4" descr="https://upload.wikimedia.org/wikipedia/ru/thumb/9/92/Leonovwalk.jpg/250px-Leonovwal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071810"/>
            <a:ext cx="2643206" cy="306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857232"/>
            <a:ext cx="5800708" cy="19288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Первая посадка корабля в ручном режиме после отказа автоматики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 (командир </a:t>
            </a:r>
            <a:r>
              <a:rPr lang="ru-RU" sz="3200" b="1" u="sng" dirty="0" smtClean="0">
                <a:solidFill>
                  <a:srgbClr val="0000FF"/>
                </a:solidFill>
                <a:hlinkClick r:id="rId2" tooltip="Беляев, Павел Иванович"/>
              </a:rPr>
              <a:t>Павел Беляев</a:t>
            </a:r>
            <a:r>
              <a:rPr lang="ru-RU" sz="3200" b="1" dirty="0" smtClean="0">
                <a:solidFill>
                  <a:srgbClr val="0000FF"/>
                </a:solidFill>
              </a:rPr>
              <a:t>)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348298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ПРОЕКТ «</a:t>
            </a:r>
            <a:r>
              <a:rPr lang="ru-RU" sz="2200" b="1" u="sng" dirty="0" smtClean="0">
                <a:solidFill>
                  <a:srgbClr val="0000FF"/>
                </a:solidFill>
                <a:hlinkClick r:id="rId3" tooltip="Восход-2"/>
              </a:rPr>
              <a:t>Восход-2</a:t>
            </a:r>
            <a:r>
              <a:rPr lang="ru-RU" sz="22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19 марта"/>
            </a:endParaRPr>
          </a:p>
          <a:p>
            <a:pPr>
              <a:buNone/>
            </a:pPr>
            <a:endParaRPr lang="ru-RU" u="sng" dirty="0" smtClean="0">
              <a:hlinkClick r:id="rId4" tooltip="19 марта"/>
            </a:endParaRPr>
          </a:p>
          <a:p>
            <a:pPr>
              <a:buNone/>
            </a:pPr>
            <a:endParaRPr lang="ru-RU" u="sng" dirty="0" smtClean="0">
              <a:hlinkClick r:id="rId4" tooltip="19 марта"/>
            </a:endParaRPr>
          </a:p>
          <a:p>
            <a:pPr>
              <a:buNone/>
            </a:pPr>
            <a:endParaRPr lang="ru-RU" u="sng" dirty="0" smtClean="0">
              <a:hlinkClick r:id="rId4" tooltip="19 марта"/>
            </a:endParaRPr>
          </a:p>
          <a:p>
            <a:pPr>
              <a:buNone/>
            </a:pPr>
            <a:endParaRPr lang="ru-RU" u="sng" dirty="0" smtClean="0">
              <a:hlinkClick r:id="rId4" tooltip="19 марта"/>
            </a:endParaRPr>
          </a:p>
          <a:p>
            <a:pPr algn="r">
              <a:buNone/>
            </a:pPr>
            <a:r>
              <a:rPr lang="ru-RU" b="1" u="sng" dirty="0" smtClean="0">
                <a:hlinkClick r:id="rId4" tooltip="19 марта"/>
              </a:rPr>
              <a:t>19 марта</a:t>
            </a:r>
            <a:r>
              <a:rPr lang="ru-RU" b="1" u="sng" dirty="0" smtClean="0">
                <a:hlinkClick r:id="rId5" tooltip="1965"/>
              </a:rPr>
              <a:t>1965</a:t>
            </a:r>
            <a:endParaRPr lang="ru-RU" b="1" dirty="0"/>
          </a:p>
        </p:txBody>
      </p:sp>
      <p:pic>
        <p:nvPicPr>
          <p:cNvPr id="31746" name="Picture 2" descr="RIAN archive 888102 Soviet cosmonauts.jpg"/>
          <p:cNvPicPr>
            <a:picLocks noChangeAspect="1" noChangeArrowheads="1"/>
          </p:cNvPicPr>
          <p:nvPr/>
        </p:nvPicPr>
        <p:blipFill>
          <a:blip r:embed="rId6"/>
          <a:srcRect l="87118" t="34984" b="36116"/>
          <a:stretch>
            <a:fillRect/>
          </a:stretch>
        </p:blipFill>
        <p:spPr bwMode="auto">
          <a:xfrm>
            <a:off x="3571868" y="2928934"/>
            <a:ext cx="1943325" cy="361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1480"/>
            <a:ext cx="5686436" cy="25828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Первый тяжелый спутник (автоматическая станция) и первый старт тяжёлой ракеты-носителя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ПРОЕКТ «</a:t>
            </a:r>
            <a:r>
              <a:rPr lang="ru-RU" sz="2400" b="1" u="sng" dirty="0" smtClean="0">
                <a:solidFill>
                  <a:srgbClr val="0000FF"/>
                </a:solidFill>
                <a:hlinkClick r:id="rId2" tooltip="Протон (КА)"/>
              </a:rPr>
              <a:t>Протон (КА)</a:t>
            </a:r>
            <a:r>
              <a:rPr lang="ru-RU" sz="2400" b="1" dirty="0" smtClean="0">
                <a:solidFill>
                  <a:srgbClr val="0000FF"/>
                </a:solidFill>
              </a:rPr>
              <a:t>» и «</a:t>
            </a:r>
            <a:r>
              <a:rPr lang="ru-RU" sz="2400" b="1" u="sng" dirty="0" smtClean="0">
                <a:solidFill>
                  <a:srgbClr val="0000FF"/>
                </a:solidFill>
                <a:hlinkClick r:id="rId3" tooltip="Протон (ракета-носитель)"/>
              </a:rPr>
              <a:t>Протон (РН)</a:t>
            </a:r>
            <a:r>
              <a:rPr lang="ru-RU" sz="24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2 ноября"/>
            </a:endParaRPr>
          </a:p>
          <a:p>
            <a:pPr>
              <a:buNone/>
            </a:pPr>
            <a:endParaRPr lang="ru-RU" u="sng" dirty="0" smtClean="0">
              <a:hlinkClick r:id="rId4" tooltip="2 ноября"/>
            </a:endParaRPr>
          </a:p>
          <a:p>
            <a:pPr>
              <a:buNone/>
            </a:pPr>
            <a:endParaRPr lang="ru-RU" u="sng" dirty="0" smtClean="0">
              <a:hlinkClick r:id="rId4" tooltip="2 ноября"/>
            </a:endParaRPr>
          </a:p>
          <a:p>
            <a:pPr>
              <a:buNone/>
            </a:pPr>
            <a:endParaRPr lang="ru-RU" u="sng" dirty="0" smtClean="0">
              <a:hlinkClick r:id="rId4" tooltip="2 ноября"/>
            </a:endParaRPr>
          </a:p>
          <a:p>
            <a:pPr>
              <a:buNone/>
            </a:pPr>
            <a:endParaRPr lang="ru-RU" u="sng" dirty="0" smtClean="0">
              <a:hlinkClick r:id="rId4" tooltip="2 ноября"/>
            </a:endParaRPr>
          </a:p>
          <a:p>
            <a:pPr>
              <a:buNone/>
            </a:pPr>
            <a:endParaRPr lang="ru-RU" u="sng" dirty="0" smtClean="0">
              <a:hlinkClick r:id="rId4" tooltip="2 ноября"/>
            </a:endParaRPr>
          </a:p>
          <a:p>
            <a:pPr algn="r">
              <a:buNone/>
            </a:pPr>
            <a:r>
              <a:rPr lang="ru-RU" sz="4000" b="1" u="sng" dirty="0" smtClean="0">
                <a:hlinkClick r:id="rId4" tooltip="2 ноября"/>
              </a:rPr>
              <a:t>2 ноября</a:t>
            </a:r>
            <a:r>
              <a:rPr lang="ru-RU" sz="4000" b="1" u="sng" dirty="0" smtClean="0">
                <a:hlinkClick r:id="rId5" tooltip="1965"/>
              </a:rPr>
              <a:t>1965</a:t>
            </a:r>
            <a:endParaRPr lang="ru-RU" sz="4000" b="1" u="sng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РН «Протон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928934"/>
            <a:ext cx="255212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5857916" cy="23574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Первая </a:t>
            </a:r>
            <a:r>
              <a:rPr lang="ru-RU" sz="3200" b="1" u="sng" dirty="0" smtClean="0">
                <a:solidFill>
                  <a:srgbClr val="0000FF"/>
                </a:solidFill>
                <a:hlinkClick r:id="rId2" tooltip="Мягкая посадка"/>
              </a:rPr>
              <a:t>мягкая посадка</a:t>
            </a:r>
            <a:r>
              <a:rPr lang="ru-RU" sz="3200" b="1" dirty="0" smtClean="0">
                <a:solidFill>
                  <a:srgbClr val="0000FF"/>
                </a:solidFill>
              </a:rPr>
              <a:t> на Луну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Первые фотографии с поверхности Луны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3" tooltip="Луна-9"/>
              </a:rPr>
              <a:t>Луна-9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3 февраля"/>
            </a:endParaRPr>
          </a:p>
          <a:p>
            <a:pPr>
              <a:buNone/>
            </a:pPr>
            <a:endParaRPr lang="ru-RU" u="sng" dirty="0" smtClean="0">
              <a:hlinkClick r:id="rId4" tooltip="3 февраля"/>
            </a:endParaRPr>
          </a:p>
          <a:p>
            <a:pPr>
              <a:buNone/>
            </a:pPr>
            <a:endParaRPr lang="ru-RU" u="sng" dirty="0" smtClean="0">
              <a:hlinkClick r:id="rId4" tooltip="3 февраля"/>
            </a:endParaRPr>
          </a:p>
          <a:p>
            <a:pPr>
              <a:buNone/>
            </a:pPr>
            <a:endParaRPr lang="ru-RU" u="sng" dirty="0" smtClean="0">
              <a:hlinkClick r:id="rId4" tooltip="3 февраля"/>
            </a:endParaRPr>
          </a:p>
          <a:p>
            <a:pPr>
              <a:buNone/>
            </a:pPr>
            <a:endParaRPr lang="ru-RU" u="sng" dirty="0" smtClean="0">
              <a:hlinkClick r:id="rId4" tooltip="3 февраля"/>
            </a:endParaRPr>
          </a:p>
          <a:p>
            <a:pPr>
              <a:buNone/>
            </a:pPr>
            <a:endParaRPr lang="ru-RU" u="sng" dirty="0" smtClean="0">
              <a:hlinkClick r:id="rId4" tooltip="3 февраля"/>
            </a:endParaRPr>
          </a:p>
          <a:p>
            <a:pPr algn="r">
              <a:buNone/>
            </a:pPr>
            <a:r>
              <a:rPr lang="ru-RU" b="1" u="sng" dirty="0" smtClean="0">
                <a:hlinkClick r:id="rId4" tooltip="3 февраля"/>
              </a:rPr>
              <a:t>3 </a:t>
            </a:r>
            <a:r>
              <a:rPr lang="ru-RU" b="1" u="sng" dirty="0" smtClean="0">
                <a:hlinkClick r:id="rId4" tooltip="3 февраля"/>
              </a:rPr>
              <a:t>февраля</a:t>
            </a:r>
            <a:r>
              <a:rPr lang="ru-RU" b="1" u="sng" dirty="0" smtClean="0"/>
              <a:t> </a:t>
            </a:r>
            <a:r>
              <a:rPr lang="ru-RU" b="1" u="sng" dirty="0" smtClean="0">
                <a:hlinkClick r:id="rId5" tooltip="1966"/>
              </a:rPr>
              <a:t>1966</a:t>
            </a:r>
            <a:endParaRPr lang="ru-RU" b="1" dirty="0"/>
          </a:p>
        </p:txBody>
      </p:sp>
      <p:pic>
        <p:nvPicPr>
          <p:cNvPr id="34818" name="Picture 2" descr="http://galspace.spb.ru/index219.file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643182"/>
            <a:ext cx="4554677" cy="3757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5972188" cy="1868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Первый аппарат, достигший Венеры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376873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2" tooltip="Венера-3"/>
              </a:rPr>
              <a:t>Венера-3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3" tooltip="1 марта"/>
            </a:endParaRPr>
          </a:p>
          <a:p>
            <a:pPr>
              <a:buNone/>
            </a:pPr>
            <a:endParaRPr lang="ru-RU" u="sng" dirty="0" smtClean="0">
              <a:hlinkClick r:id="rId3" tooltip="1 марта"/>
            </a:endParaRPr>
          </a:p>
          <a:p>
            <a:pPr>
              <a:buNone/>
            </a:pPr>
            <a:endParaRPr lang="ru-RU" u="sng" dirty="0" smtClean="0">
              <a:hlinkClick r:id="rId3" tooltip="1 марта"/>
            </a:endParaRPr>
          </a:p>
          <a:p>
            <a:pPr>
              <a:buNone/>
            </a:pPr>
            <a:endParaRPr lang="ru-RU" u="sng" dirty="0" smtClean="0">
              <a:hlinkClick r:id="rId3" tooltip="1 марта"/>
            </a:endParaRPr>
          </a:p>
          <a:p>
            <a:pPr>
              <a:buNone/>
            </a:pPr>
            <a:endParaRPr lang="ru-RU" u="sng" dirty="0" smtClean="0">
              <a:hlinkClick r:id="rId3" tooltip="1 марта"/>
            </a:endParaRPr>
          </a:p>
          <a:p>
            <a:pPr>
              <a:buNone/>
            </a:pPr>
            <a:endParaRPr lang="ru-RU" u="sng" dirty="0" smtClean="0">
              <a:hlinkClick r:id="rId3" tooltip="1 марта"/>
            </a:endParaRPr>
          </a:p>
          <a:p>
            <a:pPr algn="r">
              <a:buNone/>
            </a:pPr>
            <a:r>
              <a:rPr lang="ru-RU" b="1" u="sng" dirty="0" smtClean="0">
                <a:hlinkClick r:id="rId3" tooltip="1 марта"/>
              </a:rPr>
              <a:t>1 </a:t>
            </a:r>
            <a:r>
              <a:rPr lang="ru-RU" b="1" u="sng" dirty="0" smtClean="0">
                <a:hlinkClick r:id="rId3" tooltip="1 марта"/>
              </a:rPr>
              <a:t>марта</a:t>
            </a:r>
            <a:r>
              <a:rPr lang="ru-RU" b="1" u="sng" dirty="0" smtClean="0"/>
              <a:t> </a:t>
            </a:r>
            <a:r>
              <a:rPr lang="ru-RU" b="1" u="sng" dirty="0" smtClean="0">
                <a:hlinkClick r:id="rId4" tooltip="1966"/>
              </a:rPr>
              <a:t>1966</a:t>
            </a:r>
            <a:endParaRPr lang="ru-RU" b="1" dirty="0"/>
          </a:p>
        </p:txBody>
      </p:sp>
      <p:pic>
        <p:nvPicPr>
          <p:cNvPr id="33794" name="Picture 2" descr="Картинки по запрос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143248"/>
            <a:ext cx="3214694" cy="321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857232"/>
            <a:ext cx="5757874" cy="2225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Первый искусственный спутник на орбите Луны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2" tooltip="Луна-10"/>
              </a:rPr>
              <a:t>Луна-10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3" tooltip="3 апреля"/>
            </a:endParaRPr>
          </a:p>
          <a:p>
            <a:pPr>
              <a:buNone/>
            </a:pPr>
            <a:endParaRPr lang="ru-RU" u="sng" dirty="0" smtClean="0">
              <a:hlinkClick r:id="rId3" tooltip="3 апреля"/>
            </a:endParaRPr>
          </a:p>
          <a:p>
            <a:pPr>
              <a:buNone/>
            </a:pPr>
            <a:endParaRPr lang="ru-RU" u="sng" dirty="0" smtClean="0">
              <a:hlinkClick r:id="rId3" tooltip="3 апреля"/>
            </a:endParaRPr>
          </a:p>
          <a:p>
            <a:pPr>
              <a:buNone/>
            </a:pPr>
            <a:endParaRPr lang="ru-RU" u="sng" dirty="0" smtClean="0">
              <a:hlinkClick r:id="rId3" tooltip="3 апреля"/>
            </a:endParaRPr>
          </a:p>
          <a:p>
            <a:pPr>
              <a:buNone/>
            </a:pPr>
            <a:endParaRPr lang="ru-RU" u="sng" dirty="0" smtClean="0">
              <a:hlinkClick r:id="rId3" tooltip="3 апреля"/>
            </a:endParaRPr>
          </a:p>
          <a:p>
            <a:pPr algn="r">
              <a:buNone/>
            </a:pPr>
            <a:r>
              <a:rPr lang="ru-RU" b="1" u="sng" dirty="0" smtClean="0">
                <a:hlinkClick r:id="rId3" tooltip="3 апреля"/>
              </a:rPr>
              <a:t>3 апреля</a:t>
            </a:r>
            <a:r>
              <a:rPr lang="ru-RU" b="1" u="sng" dirty="0" smtClean="0">
                <a:hlinkClick r:id="rId4" tooltip="1966"/>
              </a:rPr>
              <a:t>1966</a:t>
            </a:r>
            <a:endParaRPr lang="ru-RU" b="1" dirty="0"/>
          </a:p>
        </p:txBody>
      </p:sp>
      <p:pic>
        <p:nvPicPr>
          <p:cNvPr id="35842" name="Picture 2" descr="Luna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857496"/>
            <a:ext cx="2150163" cy="33718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6400816" cy="2940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Первая катастрофа в космическом полёте, повлёкшая гибель космонавта (</a:t>
            </a:r>
            <a:r>
              <a:rPr lang="ru-RU" sz="3200" b="1" u="sng" dirty="0" smtClean="0">
                <a:solidFill>
                  <a:srgbClr val="0000FF"/>
                </a:solidFill>
                <a:hlinkClick r:id="rId2" tooltip="Комаров, Владимир Михайлович"/>
              </a:rPr>
              <a:t>Владимира Комарова</a:t>
            </a:r>
            <a:r>
              <a:rPr lang="ru-RU" sz="3200" b="1" dirty="0" smtClean="0">
                <a:solidFill>
                  <a:srgbClr val="0000FF"/>
                </a:solidFill>
              </a:rPr>
              <a:t>)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3" tooltip="Союз-1"/>
              </a:rPr>
              <a:t>Союз-1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23 апреля"/>
            </a:endParaRPr>
          </a:p>
          <a:p>
            <a:pPr>
              <a:buNone/>
            </a:pPr>
            <a:endParaRPr lang="ru-RU" u="sng" dirty="0" smtClean="0">
              <a:hlinkClick r:id="rId4" tooltip="23 апреля"/>
            </a:endParaRPr>
          </a:p>
          <a:p>
            <a:pPr>
              <a:buNone/>
            </a:pPr>
            <a:endParaRPr lang="ru-RU" u="sng" dirty="0" smtClean="0">
              <a:hlinkClick r:id="rId4" tooltip="23 апреля"/>
            </a:endParaRPr>
          </a:p>
          <a:p>
            <a:pPr>
              <a:buNone/>
            </a:pPr>
            <a:endParaRPr lang="ru-RU" u="sng" dirty="0" smtClean="0">
              <a:hlinkClick r:id="rId4" tooltip="23 апреля"/>
            </a:endParaRPr>
          </a:p>
          <a:p>
            <a:pPr>
              <a:buNone/>
            </a:pPr>
            <a:endParaRPr lang="ru-RU" u="sng" dirty="0" smtClean="0">
              <a:hlinkClick r:id="rId4" tooltip="23 апреля"/>
            </a:endParaRPr>
          </a:p>
          <a:p>
            <a:pPr algn="r">
              <a:buNone/>
            </a:pPr>
            <a:r>
              <a:rPr lang="ru-RU" b="1" u="sng" dirty="0" smtClean="0">
                <a:hlinkClick r:id="rId4" tooltip="23 апреля"/>
              </a:rPr>
              <a:t>23 апреля</a:t>
            </a:r>
            <a:r>
              <a:rPr lang="ru-RU" b="1" u="sng" dirty="0" smtClean="0">
                <a:hlinkClick r:id="rId5" tooltip="1967"/>
              </a:rPr>
              <a:t>1967</a:t>
            </a:r>
            <a:endParaRPr lang="ru-RU" b="1" dirty="0"/>
          </a:p>
        </p:txBody>
      </p:sp>
      <p:pic>
        <p:nvPicPr>
          <p:cNvPr id="36866" name="Picture 2" descr="Погибшие космонавты ч.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357694"/>
            <a:ext cx="2466975" cy="1847851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«Союз-1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571876"/>
            <a:ext cx="3008332" cy="182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Содержание: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857364"/>
            <a:ext cx="5429288" cy="482919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" tooltip="19 августа"/>
              </a:rPr>
              <a:t>19 августа</a:t>
            </a:r>
            <a:r>
              <a:rPr lang="ru-RU" sz="5600" b="1" u="sng" dirty="0" smtClean="0">
                <a:solidFill>
                  <a:srgbClr val="0000FF"/>
                </a:solidFill>
                <a:hlinkClick r:id="rId3" tooltip="1960"/>
              </a:rPr>
              <a:t>1960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4" tooltip="1 декабря"/>
              </a:rPr>
              <a:t>1 декабря</a:t>
            </a:r>
            <a:r>
              <a:rPr lang="ru-RU" sz="5600" b="1" u="sng" dirty="0" smtClean="0">
                <a:solidFill>
                  <a:srgbClr val="0000FF"/>
                </a:solidFill>
                <a:hlinkClick r:id="rId3" tooltip="1960"/>
              </a:rPr>
              <a:t>1960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5" tooltip="1961"/>
              </a:rPr>
              <a:t>1961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6" tooltip="23 марта"/>
              </a:rPr>
              <a:t>23 марта</a:t>
            </a:r>
            <a:r>
              <a:rPr lang="ru-RU" sz="5600" b="1" u="sng" dirty="0" smtClean="0">
                <a:solidFill>
                  <a:srgbClr val="0000FF"/>
                </a:solidFill>
                <a:hlinkClick r:id="rId5" tooltip="1961"/>
              </a:rPr>
              <a:t>1961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7" tooltip="12 апреля"/>
              </a:rPr>
              <a:t>12 апреля</a:t>
            </a:r>
            <a:r>
              <a:rPr lang="ru-RU" sz="5600" b="1" u="sng" dirty="0" smtClean="0">
                <a:solidFill>
                  <a:srgbClr val="0000FF"/>
                </a:solidFill>
                <a:hlinkClick r:id="rId5" tooltip="1961"/>
              </a:rPr>
              <a:t>1961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8" tooltip="6 августа"/>
              </a:rPr>
              <a:t>6 августа</a:t>
            </a:r>
            <a:r>
              <a:rPr lang="ru-RU" sz="5600" b="1" u="sng" dirty="0" smtClean="0">
                <a:solidFill>
                  <a:srgbClr val="0000FF"/>
                </a:solidFill>
                <a:hlinkClick r:id="rId5" tooltip="1961"/>
              </a:rPr>
              <a:t>1961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9" tooltip="12 августа"/>
              </a:rPr>
              <a:t>12</a:t>
            </a:r>
            <a:r>
              <a:rPr lang="ru-RU" sz="5600" b="1" dirty="0" smtClean="0">
                <a:solidFill>
                  <a:srgbClr val="0000FF"/>
                </a:solidFill>
              </a:rPr>
              <a:t>-</a:t>
            </a:r>
            <a:r>
              <a:rPr lang="ru-RU" sz="5600" b="1" u="sng" dirty="0" smtClean="0">
                <a:solidFill>
                  <a:srgbClr val="0000FF"/>
                </a:solidFill>
                <a:hlinkClick r:id="rId10" tooltip="15 августа"/>
              </a:rPr>
              <a:t>15 августа</a:t>
            </a:r>
            <a:r>
              <a:rPr lang="ru-RU" sz="5600" b="1" u="sng" dirty="0" smtClean="0">
                <a:solidFill>
                  <a:srgbClr val="0000FF"/>
                </a:solidFill>
                <a:hlinkClick r:id="rId11" tooltip="1962"/>
              </a:rPr>
              <a:t>1962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12" tooltip="16 июня"/>
              </a:rPr>
              <a:t>16 июня</a:t>
            </a:r>
            <a:r>
              <a:rPr lang="ru-RU" sz="5600" b="1" u="sng" dirty="0" smtClean="0">
                <a:solidFill>
                  <a:srgbClr val="0000FF"/>
                </a:solidFill>
                <a:hlinkClick r:id="rId13" tooltip="1963"/>
              </a:rPr>
              <a:t>1963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14" tooltip="19 июня"/>
              </a:rPr>
              <a:t>19 июня</a:t>
            </a:r>
            <a:r>
              <a:rPr lang="ru-RU" sz="5600" b="1" u="sng" dirty="0" smtClean="0">
                <a:solidFill>
                  <a:srgbClr val="0000FF"/>
                </a:solidFill>
                <a:hlinkClick r:id="rId13" tooltip="1963"/>
              </a:rPr>
              <a:t>1963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15" tooltip="12 октября"/>
              </a:rPr>
              <a:t>12 октября</a:t>
            </a:r>
            <a:r>
              <a:rPr lang="ru-RU" sz="5600" b="1" u="sng" dirty="0" smtClean="0">
                <a:solidFill>
                  <a:srgbClr val="0000FF"/>
                </a:solidFill>
                <a:hlinkClick r:id="rId16" tooltip="1964"/>
              </a:rPr>
              <a:t>1964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17" tooltip="18 марта"/>
              </a:rPr>
              <a:t>18 марта</a:t>
            </a:r>
            <a:r>
              <a:rPr lang="ru-RU" sz="5600" b="1" u="sng" dirty="0" smtClean="0">
                <a:solidFill>
                  <a:srgbClr val="0000FF"/>
                </a:solidFill>
                <a:hlinkClick r:id="rId18" tooltip="1965"/>
              </a:rPr>
              <a:t>1965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19" tooltip="19 марта"/>
              </a:rPr>
              <a:t>19 марта</a:t>
            </a:r>
            <a:r>
              <a:rPr lang="ru-RU" sz="5600" b="1" u="sng" dirty="0" smtClean="0">
                <a:solidFill>
                  <a:srgbClr val="0000FF"/>
                </a:solidFill>
                <a:hlinkClick r:id="rId18" tooltip="1965"/>
              </a:rPr>
              <a:t>1965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0" tooltip="2 ноября"/>
              </a:rPr>
              <a:t>2 ноября</a:t>
            </a:r>
            <a:r>
              <a:rPr lang="ru-RU" sz="5600" b="1" u="sng" dirty="0" smtClean="0">
                <a:solidFill>
                  <a:srgbClr val="0000FF"/>
                </a:solidFill>
                <a:hlinkClick r:id="rId18" tooltip="1965"/>
              </a:rPr>
              <a:t>1965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1" tooltip="3 февраля"/>
              </a:rPr>
              <a:t>3 февраля</a:t>
            </a:r>
            <a:r>
              <a:rPr lang="ru-RU" sz="5600" b="1" u="sng" dirty="0" smtClean="0">
                <a:solidFill>
                  <a:srgbClr val="0000FF"/>
                </a:solidFill>
                <a:hlinkClick r:id="rId22" tooltip="1966"/>
              </a:rPr>
              <a:t>1966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3" tooltip="1 марта"/>
              </a:rPr>
              <a:t>1 марта</a:t>
            </a:r>
            <a:r>
              <a:rPr lang="ru-RU" sz="5600" b="1" u="sng" dirty="0" smtClean="0">
                <a:solidFill>
                  <a:srgbClr val="0000FF"/>
                </a:solidFill>
                <a:hlinkClick r:id="rId22" tooltip="1966"/>
              </a:rPr>
              <a:t>1966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4" tooltip="3 апреля"/>
              </a:rPr>
              <a:t>3 апреля</a:t>
            </a:r>
            <a:r>
              <a:rPr lang="ru-RU" sz="5600" b="1" u="sng" dirty="0" smtClean="0">
                <a:solidFill>
                  <a:srgbClr val="0000FF"/>
                </a:solidFill>
                <a:hlinkClick r:id="rId22" tooltip="1966"/>
              </a:rPr>
              <a:t>1966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5" tooltip="23 апреля"/>
              </a:rPr>
              <a:t>23 апреля</a:t>
            </a:r>
            <a:r>
              <a:rPr lang="ru-RU" sz="5600" b="1" u="sng" dirty="0" smtClean="0">
                <a:solidFill>
                  <a:srgbClr val="0000FF"/>
                </a:solidFill>
                <a:hlinkClick r:id="rId26" tooltip="1967"/>
              </a:rPr>
              <a:t>1967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7" tooltip="30 октября"/>
              </a:rPr>
              <a:t>30 октября</a:t>
            </a:r>
            <a:r>
              <a:rPr lang="ru-RU" sz="5600" b="1" u="sng" dirty="0" smtClean="0">
                <a:solidFill>
                  <a:srgbClr val="0000FF"/>
                </a:solidFill>
                <a:hlinkClick r:id="rId26" tooltip="1967"/>
              </a:rPr>
              <a:t>1967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28" tooltip="15 сентября"/>
              </a:rPr>
              <a:t>15</a:t>
            </a:r>
            <a:r>
              <a:rPr lang="ru-RU" sz="5600" b="1" dirty="0" smtClean="0">
                <a:solidFill>
                  <a:srgbClr val="0000FF"/>
                </a:solidFill>
              </a:rPr>
              <a:t>-</a:t>
            </a:r>
            <a:r>
              <a:rPr lang="ru-RU" sz="5600" b="1" u="sng" dirty="0" smtClean="0">
                <a:solidFill>
                  <a:srgbClr val="0000FF"/>
                </a:solidFill>
                <a:hlinkClick r:id="rId29" tooltip="21 сентября"/>
              </a:rPr>
              <a:t>21 сентября</a:t>
            </a:r>
            <a:r>
              <a:rPr lang="ru-RU" sz="5600" b="1" u="sng" dirty="0" smtClean="0">
                <a:solidFill>
                  <a:srgbClr val="0000FF"/>
                </a:solidFill>
                <a:hlinkClick r:id="rId30" tooltip="1968"/>
              </a:rPr>
              <a:t>1968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31" tooltip="16 января"/>
              </a:rPr>
              <a:t>16 января</a:t>
            </a:r>
            <a:r>
              <a:rPr lang="ru-RU" sz="5600" b="1" u="sng" dirty="0" smtClean="0">
                <a:solidFill>
                  <a:srgbClr val="0000FF"/>
                </a:solidFill>
                <a:hlinkClick r:id="rId32" tooltip="1969"/>
              </a:rPr>
              <a:t>1969</a:t>
            </a:r>
            <a:endParaRPr lang="ru-RU" sz="56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b="1" u="sng" dirty="0" smtClean="0">
                <a:solidFill>
                  <a:srgbClr val="0000FF"/>
                </a:solidFill>
                <a:hlinkClick r:id="rId33" tooltip="13 октября"/>
              </a:rPr>
              <a:t>13</a:t>
            </a:r>
            <a:r>
              <a:rPr lang="ru-RU" sz="5600" b="1" dirty="0" smtClean="0">
                <a:solidFill>
                  <a:srgbClr val="0000FF"/>
                </a:solidFill>
              </a:rPr>
              <a:t>-</a:t>
            </a:r>
            <a:r>
              <a:rPr lang="ru-RU" sz="5600" b="1" u="sng" dirty="0" smtClean="0">
                <a:solidFill>
                  <a:srgbClr val="0000FF"/>
                </a:solidFill>
                <a:hlinkClick r:id="rId34" tooltip="16 октября"/>
              </a:rPr>
              <a:t>16 октябр</a:t>
            </a:r>
            <a:r>
              <a:rPr lang="ru-RU" sz="5600" b="1" u="sng" dirty="0" smtClean="0">
                <a:hlinkClick r:id="rId34" tooltip="16 октября"/>
              </a:rPr>
              <a:t>я</a:t>
            </a:r>
            <a:r>
              <a:rPr lang="ru-RU" sz="5600" b="1" u="sng" dirty="0" smtClean="0">
                <a:hlinkClick r:id="rId32" tooltip="1969"/>
              </a:rPr>
              <a:t>1969</a:t>
            </a:r>
            <a:endParaRPr lang="ru-RU" sz="56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000108"/>
            <a:ext cx="6115064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Первая стыковка двух беспилотных космических аппаратов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2" tooltip="Космос-186"/>
              </a:rPr>
              <a:t>Космос-186</a:t>
            </a:r>
            <a:r>
              <a:rPr lang="ru-RU" sz="2000" b="1" dirty="0" smtClean="0">
                <a:solidFill>
                  <a:srgbClr val="0000FF"/>
                </a:solidFill>
              </a:rPr>
              <a:t>» / «</a:t>
            </a:r>
            <a:r>
              <a:rPr lang="ru-RU" sz="2000" b="1" u="sng" dirty="0" smtClean="0">
                <a:solidFill>
                  <a:srgbClr val="0000FF"/>
                </a:solidFill>
                <a:hlinkClick r:id="rId3" tooltip="Космос-188"/>
              </a:rPr>
              <a:t>Космос-188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30 октября"/>
            </a:endParaRPr>
          </a:p>
          <a:p>
            <a:pPr>
              <a:buNone/>
            </a:pPr>
            <a:endParaRPr lang="ru-RU" u="sng" dirty="0" smtClean="0">
              <a:hlinkClick r:id="rId4" tooltip="30 октября"/>
            </a:endParaRPr>
          </a:p>
          <a:p>
            <a:pPr>
              <a:buNone/>
            </a:pPr>
            <a:endParaRPr lang="ru-RU" u="sng" dirty="0" smtClean="0">
              <a:hlinkClick r:id="rId4" tooltip="30 октября"/>
            </a:endParaRPr>
          </a:p>
          <a:p>
            <a:pPr>
              <a:buNone/>
            </a:pPr>
            <a:endParaRPr lang="ru-RU" u="sng" dirty="0" smtClean="0">
              <a:hlinkClick r:id="rId4" tooltip="30 октября"/>
            </a:endParaRPr>
          </a:p>
          <a:p>
            <a:pPr>
              <a:buNone/>
            </a:pPr>
            <a:endParaRPr lang="ru-RU" u="sng" dirty="0" smtClean="0">
              <a:hlinkClick r:id="rId4" tooltip="30 октября"/>
            </a:endParaRPr>
          </a:p>
          <a:p>
            <a:pPr algn="r">
              <a:buNone/>
            </a:pPr>
            <a:r>
              <a:rPr lang="ru-RU" b="1" u="sng" dirty="0" smtClean="0">
                <a:solidFill>
                  <a:srgbClr val="0000FF"/>
                </a:solidFill>
                <a:hlinkClick r:id="rId4" tooltip="30 октября"/>
              </a:rPr>
              <a:t>30 октября</a:t>
            </a:r>
            <a:r>
              <a:rPr lang="ru-RU" b="1" u="sng" dirty="0" smtClean="0">
                <a:solidFill>
                  <a:srgbClr val="0000FF"/>
                </a:solidFill>
                <a:hlinkClick r:id="rId5" tooltip="1967"/>
              </a:rPr>
              <a:t>1967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7890" name="Picture 2" descr="Состыкованные искусственные спутники «Космос-186» и «Космос-188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714752"/>
            <a:ext cx="4005249" cy="218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6572296" cy="3143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Первый облёт Луны и возвращение аппарата на Землю.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Первый облёт Луны живыми существами (две черепахи)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29000"/>
            <a:ext cx="8229600" cy="2982915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2" tooltip="Зонд-5 (страница отсутствует)"/>
              </a:rPr>
              <a:t>Зонд-5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3" tooltip="15 сентября"/>
            </a:endParaRPr>
          </a:p>
          <a:p>
            <a:pPr>
              <a:buNone/>
            </a:pPr>
            <a:endParaRPr lang="ru-RU" u="sng" dirty="0" smtClean="0">
              <a:hlinkClick r:id="rId3" tooltip="15 сентября"/>
            </a:endParaRPr>
          </a:p>
          <a:p>
            <a:pPr>
              <a:buNone/>
            </a:pPr>
            <a:endParaRPr lang="ru-RU" u="sng" dirty="0" smtClean="0">
              <a:hlinkClick r:id="rId3" tooltip="15 сентября"/>
            </a:endParaRPr>
          </a:p>
          <a:p>
            <a:pPr>
              <a:buNone/>
            </a:pPr>
            <a:endParaRPr lang="ru-RU" u="sng" dirty="0" smtClean="0">
              <a:hlinkClick r:id="rId3" tooltip="15 сентября"/>
            </a:endParaRPr>
          </a:p>
          <a:p>
            <a:pPr>
              <a:buNone/>
            </a:pPr>
            <a:endParaRPr lang="ru-RU" u="sng" dirty="0" smtClean="0">
              <a:hlinkClick r:id="rId3" tooltip="15 сентября"/>
            </a:endParaRPr>
          </a:p>
          <a:p>
            <a:pPr algn="r">
              <a:buNone/>
            </a:pPr>
            <a:r>
              <a:rPr lang="ru-RU" b="1" u="sng" dirty="0" smtClean="0">
                <a:hlinkClick r:id="rId3" tooltip="15 сентября"/>
              </a:rPr>
              <a:t>15</a:t>
            </a:r>
            <a:r>
              <a:rPr lang="ru-RU" b="1" dirty="0" smtClean="0"/>
              <a:t>-</a:t>
            </a:r>
            <a:r>
              <a:rPr lang="ru-RU" b="1" u="sng" dirty="0" smtClean="0">
                <a:hlinkClick r:id="rId4" tooltip="21 сентября"/>
              </a:rPr>
              <a:t>21 сентября</a:t>
            </a:r>
            <a:r>
              <a:rPr lang="ru-RU" b="1" u="sng" dirty="0" smtClean="0">
                <a:hlinkClick r:id="rId5" tooltip="1968"/>
              </a:rPr>
              <a:t>1968</a:t>
            </a:r>
            <a:endParaRPr lang="ru-RU" b="1" dirty="0"/>
          </a:p>
        </p:txBody>
      </p:sp>
      <p:sp>
        <p:nvSpPr>
          <p:cNvPr id="38914" name="AutoShape 2" descr="Картинки по запросу «Зонд-5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«Зонд-5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«Зонд-5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Картинки по запросу «Зонд-5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857628"/>
            <a:ext cx="2975983" cy="1713570"/>
          </a:xfrm>
          <a:prstGeom prst="rect">
            <a:avLst/>
          </a:prstGeom>
          <a:noFill/>
        </p:spPr>
      </p:pic>
      <p:pic>
        <p:nvPicPr>
          <p:cNvPr id="38922" name="Picture 10" descr="http://selena-luna.ru/wp-content/uploads/cherepaha-i-Luna-2.jpeg"/>
          <p:cNvPicPr>
            <a:picLocks noChangeAspect="1" noChangeArrowheads="1"/>
          </p:cNvPicPr>
          <p:nvPr/>
        </p:nvPicPr>
        <p:blipFill>
          <a:blip r:embed="rId7"/>
          <a:srcRect l="17500" t="26667" r="17499" b="11666"/>
          <a:stretch>
            <a:fillRect/>
          </a:stretch>
        </p:blipFill>
        <p:spPr bwMode="auto">
          <a:xfrm>
            <a:off x="1571604" y="4071942"/>
            <a:ext cx="271078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071546"/>
            <a:ext cx="6072230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Первая пилотируемая стыковка с переходом двух космонавтов с одного корабля на другой через открытый космос - </a:t>
            </a:r>
            <a:r>
              <a:rPr lang="ru-RU" sz="2400" b="1" u="sng" dirty="0" smtClean="0">
                <a:solidFill>
                  <a:srgbClr val="0000FF"/>
                </a:solidFill>
                <a:hlinkClick r:id="rId2" tooltip="Елисеев, Алексей Станиславович"/>
              </a:rPr>
              <a:t>Алексей Елисеев</a:t>
            </a:r>
            <a:r>
              <a:rPr lang="ru-RU" sz="2400" b="1" dirty="0" smtClean="0">
                <a:solidFill>
                  <a:srgbClr val="0000FF"/>
                </a:solidFill>
              </a:rPr>
              <a:t> и </a:t>
            </a:r>
            <a:r>
              <a:rPr lang="ru-RU" sz="2400" b="1" u="sng" dirty="0" smtClean="0">
                <a:solidFill>
                  <a:srgbClr val="0000FF"/>
                </a:solidFill>
                <a:hlinkClick r:id="rId3" tooltip="Евгений Хрунов"/>
              </a:rPr>
              <a:t>Евгений </a:t>
            </a:r>
            <a:r>
              <a:rPr lang="ru-RU" sz="2400" b="1" u="sng" dirty="0" err="1" smtClean="0">
                <a:solidFill>
                  <a:srgbClr val="0000FF"/>
                </a:solidFill>
                <a:hlinkClick r:id="rId3" tooltip="Евгений Хрунов"/>
              </a:rPr>
              <a:t>Хрунов</a:t>
            </a:r>
            <a:r>
              <a:rPr lang="ru-RU" sz="2400" b="1" dirty="0" smtClean="0">
                <a:solidFill>
                  <a:srgbClr val="0000FF"/>
                </a:solidFill>
              </a:rPr>
              <a:t>. Также это первый в истории парный выход в космос.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4" tooltip="Союз-4"/>
              </a:rPr>
              <a:t>Союз-4</a:t>
            </a:r>
            <a:r>
              <a:rPr lang="ru-RU" sz="2000" b="1" dirty="0" smtClean="0">
                <a:solidFill>
                  <a:srgbClr val="0000FF"/>
                </a:solidFill>
              </a:rPr>
              <a:t>» и «</a:t>
            </a:r>
            <a:r>
              <a:rPr lang="ru-RU" sz="2000" b="1" u="sng" dirty="0" smtClean="0">
                <a:solidFill>
                  <a:srgbClr val="0000FF"/>
                </a:solidFill>
                <a:hlinkClick r:id="rId5" tooltip="Союз-5"/>
              </a:rPr>
              <a:t>Союз-5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6" tooltip="16 января"/>
            </a:endParaRPr>
          </a:p>
          <a:p>
            <a:pPr>
              <a:buNone/>
            </a:pPr>
            <a:endParaRPr lang="ru-RU" u="sng" dirty="0" smtClean="0">
              <a:hlinkClick r:id="rId6" tooltip="16 января"/>
            </a:endParaRPr>
          </a:p>
          <a:p>
            <a:pPr algn="r">
              <a:buNone/>
            </a:pPr>
            <a:r>
              <a:rPr lang="ru-RU" b="1" u="sng" dirty="0" smtClean="0">
                <a:hlinkClick r:id="rId6" tooltip="16 января"/>
              </a:rPr>
              <a:t>16 января</a:t>
            </a:r>
            <a:r>
              <a:rPr lang="ru-RU" b="1" u="sng" dirty="0" smtClean="0">
                <a:hlinkClick r:id="rId7" tooltip="1969"/>
              </a:rPr>
              <a:t>1969</a:t>
            </a:r>
            <a:endParaRPr lang="ru-RU" b="1" dirty="0"/>
          </a:p>
        </p:txBody>
      </p:sp>
      <p:pic>
        <p:nvPicPr>
          <p:cNvPr id="39940" name="Picture 4" descr="http://chaltlib.ru/images/ubilei2014/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072074"/>
            <a:ext cx="3457575" cy="1257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9942" name="Picture 6" descr="http://chaltlib.ru/images/ubilei2014/5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357562"/>
            <a:ext cx="2127729" cy="1600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142984"/>
            <a:ext cx="6086460" cy="1928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Первый групповой полёт трёх пилотируемых космических кораблей. Планировалась стыковка двух и съёмка этого процесса с третьего, но главная задача миссии сорвалась, стыковка не состоялась.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229600" cy="2982915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ПРОЕКТ «</a:t>
            </a:r>
            <a:r>
              <a:rPr lang="ru-RU" sz="2000" b="1" u="sng" dirty="0" smtClean="0">
                <a:solidFill>
                  <a:srgbClr val="0000FF"/>
                </a:solidFill>
                <a:hlinkClick r:id="rId2" tooltip="Союз-6"/>
              </a:rPr>
              <a:t>Союз-6</a:t>
            </a:r>
            <a:r>
              <a:rPr lang="ru-RU" sz="2000" b="1" dirty="0" smtClean="0">
                <a:solidFill>
                  <a:srgbClr val="0000FF"/>
                </a:solidFill>
              </a:rPr>
              <a:t>», «</a:t>
            </a:r>
            <a:r>
              <a:rPr lang="ru-RU" sz="2000" b="1" u="sng" dirty="0" smtClean="0">
                <a:solidFill>
                  <a:srgbClr val="0000FF"/>
                </a:solidFill>
                <a:hlinkClick r:id="rId3" tooltip="Союз-7"/>
              </a:rPr>
              <a:t>Союз-7</a:t>
            </a:r>
            <a:r>
              <a:rPr lang="ru-RU" sz="2000" b="1" dirty="0" smtClean="0">
                <a:solidFill>
                  <a:srgbClr val="0000FF"/>
                </a:solidFill>
              </a:rPr>
              <a:t>», «</a:t>
            </a:r>
            <a:r>
              <a:rPr lang="ru-RU" sz="2000" b="1" u="sng" dirty="0" smtClean="0">
                <a:solidFill>
                  <a:srgbClr val="0000FF"/>
                </a:solidFill>
                <a:hlinkClick r:id="rId4" tooltip="Союз-8"/>
              </a:rPr>
              <a:t>Союз-8</a:t>
            </a:r>
            <a:r>
              <a:rPr lang="ru-RU" sz="2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b="1" u="sng" dirty="0" smtClean="0">
              <a:solidFill>
                <a:srgbClr val="0000FF"/>
              </a:solidFill>
              <a:hlinkClick r:id="rId5" tooltip="13 октября"/>
            </a:endParaRPr>
          </a:p>
          <a:p>
            <a:pPr>
              <a:buNone/>
            </a:pPr>
            <a:endParaRPr lang="ru-RU" b="1" u="sng" dirty="0" smtClean="0">
              <a:solidFill>
                <a:srgbClr val="0000FF"/>
              </a:solidFill>
              <a:hlinkClick r:id="rId5" tooltip="13 октября"/>
            </a:endParaRPr>
          </a:p>
          <a:p>
            <a:pPr>
              <a:buNone/>
            </a:pPr>
            <a:endParaRPr lang="ru-RU" b="1" u="sng" dirty="0" smtClean="0">
              <a:solidFill>
                <a:srgbClr val="0000FF"/>
              </a:solidFill>
              <a:hlinkClick r:id="rId5" tooltip="13 октября"/>
            </a:endParaRPr>
          </a:p>
          <a:p>
            <a:pPr>
              <a:buNone/>
            </a:pPr>
            <a:endParaRPr lang="ru-RU" b="1" u="sng" dirty="0" smtClean="0">
              <a:solidFill>
                <a:srgbClr val="0000FF"/>
              </a:solidFill>
              <a:hlinkClick r:id="rId5" tooltip="13 октября"/>
            </a:endParaRPr>
          </a:p>
          <a:p>
            <a:pPr algn="r">
              <a:buNone/>
            </a:pPr>
            <a:r>
              <a:rPr lang="ru-RU" b="1" u="sng" dirty="0" smtClean="0">
                <a:solidFill>
                  <a:srgbClr val="0000FF"/>
                </a:solidFill>
                <a:hlinkClick r:id="rId5" tooltip="13 октября"/>
              </a:rPr>
              <a:t>13</a:t>
            </a:r>
            <a:r>
              <a:rPr lang="ru-RU" b="1" dirty="0" smtClean="0">
                <a:solidFill>
                  <a:srgbClr val="0000FF"/>
                </a:solidFill>
              </a:rPr>
              <a:t>-</a:t>
            </a:r>
            <a:r>
              <a:rPr lang="ru-RU" b="1" u="sng" dirty="0" smtClean="0">
                <a:solidFill>
                  <a:srgbClr val="0000FF"/>
                </a:solidFill>
                <a:hlinkClick r:id="rId6" tooltip="16 октября"/>
              </a:rPr>
              <a:t>16 октября</a:t>
            </a:r>
            <a:r>
              <a:rPr lang="ru-RU" b="1" u="sng" dirty="0" smtClean="0">
                <a:solidFill>
                  <a:srgbClr val="0000FF"/>
                </a:solidFill>
                <a:hlinkClick r:id="rId7" tooltip="1969"/>
              </a:rPr>
              <a:t>1969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62" name="Picture 2" descr="http://chaltlib.ru/images/ubilei2014/3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857628"/>
            <a:ext cx="1837120" cy="1857364"/>
          </a:xfrm>
          <a:prstGeom prst="rect">
            <a:avLst/>
          </a:prstGeom>
          <a:noFill/>
        </p:spPr>
      </p:pic>
      <p:pic>
        <p:nvPicPr>
          <p:cNvPr id="40964" name="Picture 4" descr="http://chaltlib.ru/images/ubilei2014/30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071942"/>
            <a:ext cx="2317707" cy="1743069"/>
          </a:xfrm>
          <a:prstGeom prst="rect">
            <a:avLst/>
          </a:prstGeom>
          <a:noFill/>
        </p:spPr>
      </p:pic>
      <p:pic>
        <p:nvPicPr>
          <p:cNvPr id="40966" name="Picture 6" descr="http://chaltlib.ru/images/ubilei2014/30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4038850"/>
            <a:ext cx="1643074" cy="1548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5729270" cy="1071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Использованные ресурсы: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643314"/>
            <a:ext cx="6858048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hlinkClick r:id="rId2"/>
              </a:rPr>
              <a:t>1.https://ru.wikipedia.org/wiki/Космическая_гонка</a:t>
            </a:r>
            <a:endParaRPr lang="ru-RU" sz="2400" u="sng" dirty="0" smtClean="0"/>
          </a:p>
          <a:p>
            <a:pPr>
              <a:buNone/>
            </a:pPr>
            <a:r>
              <a:rPr lang="ru-RU" sz="2400" u="sng" dirty="0" smtClean="0">
                <a:hlinkClick r:id="rId3"/>
              </a:rPr>
              <a:t>2.http://gagarin.energia.ru/</a:t>
            </a:r>
            <a:endParaRPr lang="ru-RU" sz="2400" u="sng" dirty="0" smtClean="0"/>
          </a:p>
          <a:p>
            <a:pPr>
              <a:buNone/>
            </a:pPr>
            <a:r>
              <a:rPr lang="ru-RU" sz="2400" u="sng" dirty="0" smtClean="0">
                <a:hlinkClick r:id="rId4"/>
              </a:rPr>
              <a:t>3.http://ikfia.ysn.ru/</a:t>
            </a:r>
            <a:endParaRPr lang="ru-RU" sz="2400" u="sng" dirty="0" smtClean="0"/>
          </a:p>
          <a:p>
            <a:pPr>
              <a:buNone/>
            </a:pPr>
            <a:r>
              <a:rPr lang="ru-RU" sz="2400" u="sng" dirty="0" smtClean="0">
                <a:hlinkClick r:id="rId5"/>
              </a:rPr>
              <a:t>4.http://chaltlib.ru/</a:t>
            </a:r>
            <a:endParaRPr lang="ru-RU" sz="2400" u="sng" dirty="0" smtClean="0"/>
          </a:p>
          <a:p>
            <a:pPr>
              <a:buNone/>
            </a:pPr>
            <a:r>
              <a:rPr lang="ru-RU" sz="2400" u="sng" dirty="0" smtClean="0">
                <a:solidFill>
                  <a:srgbClr val="0000FF"/>
                </a:solidFill>
              </a:rPr>
              <a:t>5.http://www.famhist.ru/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299485">
            <a:off x="848511" y="2929328"/>
            <a:ext cx="7947013" cy="10873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7158030" cy="25003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Первый орбитальный полет живых существ с успешным возвращением на Землю — собак </a:t>
            </a:r>
            <a:r>
              <a:rPr lang="ru-RU" sz="2800" b="1" u="sng" dirty="0" smtClean="0">
                <a:solidFill>
                  <a:srgbClr val="0000FF"/>
                </a:solidFill>
                <a:hlinkClick r:id="rId2" tooltip="Белка и Стрелка"/>
              </a:rPr>
              <a:t>Белки и Стрелки</a:t>
            </a:r>
            <a:r>
              <a:rPr lang="ru-RU" sz="2800" b="1" dirty="0" smtClean="0">
                <a:solidFill>
                  <a:srgbClr val="0000FF"/>
                </a:solidFill>
              </a:rPr>
              <a:t> (приземление 20 августа).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ПРОЕКТ«</a:t>
            </a:r>
            <a:r>
              <a:rPr lang="ru-RU" b="1" u="sng" dirty="0" smtClean="0">
                <a:solidFill>
                  <a:srgbClr val="0000FF"/>
                </a:solidFill>
                <a:hlinkClick r:id="rId3" tooltip="Спутник-5"/>
              </a:rPr>
              <a:t>Спутник-5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482" name="Picture 2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2857500" cy="2152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86578" y="5929330"/>
            <a:ext cx="214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00FF"/>
                </a:solidFill>
                <a:hlinkClick r:id="rId5" tooltip="19 августа"/>
              </a:rPr>
              <a:t>19 августа</a:t>
            </a:r>
            <a:r>
              <a:rPr lang="ru-RU" sz="2400" b="1" u="sng" dirty="0" smtClean="0">
                <a:solidFill>
                  <a:srgbClr val="0000FF"/>
                </a:solidFill>
                <a:hlinkClick r:id="rId6" tooltip="1960"/>
              </a:rPr>
              <a:t>1960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20484" name="Picture 4" descr="http://www.chaltlib.ru/images/ubilei2011/6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143380"/>
            <a:ext cx="28575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000108"/>
            <a:ext cx="5214974" cy="2439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Первые человеческие клетки в космосе – американская клеточная линия </a:t>
            </a:r>
            <a:r>
              <a:rPr lang="ru-RU" sz="2800" b="1" dirty="0" err="1" smtClean="0">
                <a:solidFill>
                  <a:srgbClr val="0000FF"/>
                </a:solidFill>
              </a:rPr>
              <a:t>HeLa</a:t>
            </a:r>
            <a:r>
              <a:rPr lang="ru-RU" sz="2800" b="1" dirty="0" smtClean="0">
                <a:solidFill>
                  <a:srgbClr val="0000FF"/>
                </a:solidFill>
              </a:rPr>
              <a:t> (клетки Генриетты </a:t>
            </a:r>
            <a:r>
              <a:rPr lang="ru-RU" sz="2800" b="1" dirty="0" err="1" smtClean="0">
                <a:solidFill>
                  <a:srgbClr val="0000FF"/>
                </a:solidFill>
              </a:rPr>
              <a:t>Лакс</a:t>
            </a:r>
            <a:r>
              <a:rPr lang="ru-RU" sz="2800" b="1" dirty="0" smtClean="0">
                <a:solidFill>
                  <a:srgbClr val="0000FF"/>
                </a:solidFill>
              </a:rPr>
              <a:t>), запущенная советской ракетой.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ПРОЕКТ «</a:t>
            </a:r>
            <a:r>
              <a:rPr lang="ru-RU" b="1" u="sng" dirty="0" smtClean="0">
                <a:solidFill>
                  <a:srgbClr val="0000FF"/>
                </a:solidFill>
                <a:hlinkClick r:id="rId2" tooltip="Спутник-6"/>
              </a:rPr>
              <a:t>Спутник-6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3" tooltip="1 декабря"/>
            </a:endParaRPr>
          </a:p>
          <a:p>
            <a:pPr>
              <a:buNone/>
            </a:pPr>
            <a:endParaRPr lang="ru-RU" u="sng" dirty="0" smtClean="0">
              <a:hlinkClick r:id="rId3" tooltip="1 декабря"/>
            </a:endParaRPr>
          </a:p>
          <a:p>
            <a:pPr>
              <a:buNone/>
            </a:pPr>
            <a:endParaRPr lang="ru-RU" u="sng" dirty="0" smtClean="0">
              <a:hlinkClick r:id="rId3" tooltip="1 декабря"/>
            </a:endParaRPr>
          </a:p>
          <a:p>
            <a:pPr>
              <a:buNone/>
            </a:pPr>
            <a:endParaRPr lang="ru-RU" u="sng" dirty="0" smtClean="0">
              <a:hlinkClick r:id="rId3" tooltip="1 декабря"/>
            </a:endParaRPr>
          </a:p>
          <a:p>
            <a:pPr>
              <a:buNone/>
            </a:pPr>
            <a:endParaRPr lang="ru-RU" u="sng" dirty="0" smtClean="0">
              <a:hlinkClick r:id="rId3" tooltip="1 декабря"/>
            </a:endParaRPr>
          </a:p>
          <a:p>
            <a:pPr>
              <a:buNone/>
            </a:pPr>
            <a:endParaRPr lang="ru-RU" u="sng" dirty="0" smtClean="0">
              <a:hlinkClick r:id="rId3" tooltip="1 декабря"/>
            </a:endParaRPr>
          </a:p>
          <a:p>
            <a:pPr algn="r">
              <a:buNone/>
            </a:pPr>
            <a:r>
              <a:rPr lang="ru-RU" b="1" u="sng" dirty="0" smtClean="0">
                <a:hlinkClick r:id="rId3" tooltip="1 декабря"/>
              </a:rPr>
              <a:t>1 декабря</a:t>
            </a:r>
            <a:r>
              <a:rPr lang="ru-RU" b="1" u="sng" dirty="0" smtClean="0">
                <a:hlinkClick r:id="rId4" tooltip="1960"/>
              </a:rPr>
              <a:t>1960</a:t>
            </a:r>
            <a:endParaRPr lang="ru-RU" b="1" dirty="0"/>
          </a:p>
        </p:txBody>
      </p:sp>
      <p:sp>
        <p:nvSpPr>
          <p:cNvPr id="21506" name="AutoShape 2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85762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Генриетта умерла в 1951 году, но образцы клеток взятые у неё врачами всё ещё живы. Клетки которые ученые назвали </a:t>
            </a:r>
            <a:r>
              <a:rPr lang="ru-RU" sz="1600" dirty="0" err="1" smtClean="0"/>
              <a:t>НеLa</a:t>
            </a:r>
            <a:r>
              <a:rPr lang="ru-RU" sz="1600" dirty="0" smtClean="0"/>
              <a:t> (</a:t>
            </a:r>
            <a:r>
              <a:rPr lang="ru-RU" sz="1600" b="1" dirty="0" err="1" smtClean="0"/>
              <a:t>He</a:t>
            </a:r>
            <a:r>
              <a:rPr lang="ru-RU" sz="1600" dirty="0" err="1" smtClean="0"/>
              <a:t>nrietta</a:t>
            </a:r>
            <a:r>
              <a:rPr lang="ru-RU" sz="1600" dirty="0" smtClean="0"/>
              <a:t> </a:t>
            </a:r>
            <a:r>
              <a:rPr lang="ru-RU" sz="1600" b="1" dirty="0" err="1" smtClean="0"/>
              <a:t>La</a:t>
            </a:r>
            <a:r>
              <a:rPr lang="ru-RU" sz="1600" dirty="0" err="1" smtClean="0"/>
              <a:t>cks</a:t>
            </a:r>
            <a:r>
              <a:rPr lang="ru-RU" sz="1600" dirty="0" smtClean="0"/>
              <a:t>), на </a:t>
            </a:r>
            <a:r>
              <a:rPr lang="ru-RU" sz="1600" dirty="0" err="1" smtClean="0"/>
              <a:t>сегоднешний</a:t>
            </a:r>
            <a:r>
              <a:rPr lang="ru-RU" sz="1600" dirty="0" smtClean="0"/>
              <a:t> день в различных лабораториях мира насчитывается около 20 тонн клеток </a:t>
            </a:r>
            <a:r>
              <a:rPr lang="ru-RU" sz="1600" dirty="0" err="1" smtClean="0"/>
              <a:t>Лакс</a:t>
            </a:r>
            <a:r>
              <a:rPr lang="ru-RU" sz="1600" dirty="0" smtClean="0"/>
              <a:t>. Можно сказать Генриетта </a:t>
            </a:r>
            <a:r>
              <a:rPr lang="ru-RU" sz="1600" dirty="0" err="1" smtClean="0"/>
              <a:t>Лакс</a:t>
            </a:r>
            <a:r>
              <a:rPr lang="ru-RU" sz="1600" dirty="0" smtClean="0"/>
              <a:t> — первый бессмертный человек.</a:t>
            </a:r>
            <a:endParaRPr lang="ru-RU" sz="1600" dirty="0"/>
          </a:p>
        </p:txBody>
      </p:sp>
      <p:sp>
        <p:nvSpPr>
          <p:cNvPr id="21514" name="AutoShape 10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7" name="Picture 13" descr="C:\Documents and Settings\User\Мои документы\Downloads\1475918665-97836ac7e5db6201a8c04f8a6166eb5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071942"/>
            <a:ext cx="135045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142984"/>
            <a:ext cx="6015022" cy="24288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Впервые вывод на траекторию межпланетного полета осуществлен с орбиты </a:t>
            </a:r>
            <a:r>
              <a:rPr lang="ru-RU" sz="1800" b="1" u="sng" dirty="0" smtClean="0">
                <a:solidFill>
                  <a:srgbClr val="0000FF"/>
                </a:solidFill>
                <a:hlinkClick r:id="rId2" tooltip="Искусственный спутник Земли"/>
              </a:rPr>
              <a:t>ИСЗ</a:t>
            </a:r>
            <a:r>
              <a:rPr lang="ru-RU" sz="1800" b="1" dirty="0" smtClean="0">
                <a:solidFill>
                  <a:srgbClr val="0000FF"/>
                </a:solidFill>
              </a:rPr>
              <a:t/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Первые коррекции курса в полёте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Первая стабилизация вращением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Первый неуправляемый пролёт близ Венеры на расстоянии 100000 км.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229600" cy="2911477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ПРОЕКТ«</a:t>
            </a:r>
            <a:r>
              <a:rPr lang="ru-RU" b="1" u="sng" dirty="0" smtClean="0">
                <a:solidFill>
                  <a:srgbClr val="0000FF"/>
                </a:solidFill>
                <a:hlinkClick r:id="rId3" tooltip="Венера-1"/>
              </a:rPr>
              <a:t>Венера-1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1961"/>
            </a:endParaRPr>
          </a:p>
          <a:p>
            <a:pPr>
              <a:buNone/>
            </a:pPr>
            <a:endParaRPr lang="ru-RU" u="sng" dirty="0" smtClean="0">
              <a:hlinkClick r:id="rId4" tooltip="1961"/>
            </a:endParaRPr>
          </a:p>
          <a:p>
            <a:pPr>
              <a:buNone/>
            </a:pPr>
            <a:endParaRPr lang="ru-RU" u="sng" dirty="0" smtClean="0">
              <a:hlinkClick r:id="rId4" tooltip="1961"/>
            </a:endParaRPr>
          </a:p>
          <a:p>
            <a:pPr>
              <a:buNone/>
            </a:pPr>
            <a:endParaRPr lang="ru-RU" u="sng" dirty="0" smtClean="0">
              <a:hlinkClick r:id="rId4" tooltip="1961"/>
            </a:endParaRPr>
          </a:p>
          <a:p>
            <a:pPr algn="r">
              <a:buNone/>
            </a:pPr>
            <a:r>
              <a:rPr lang="ru-RU" b="1" u="sng" dirty="0" smtClean="0">
                <a:hlinkClick r:id="rId4" tooltip="1961"/>
              </a:rPr>
              <a:t>1961</a:t>
            </a:r>
            <a:endParaRPr lang="ru-RU" b="1" dirty="0"/>
          </a:p>
        </p:txBody>
      </p:sp>
      <p:sp>
        <p:nvSpPr>
          <p:cNvPr id="22530" name="AutoShape 2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wtf.jpg.wtf/97/83/1475918665-97836ac7e5db6201a8c04f8a6166eb5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Venera 1 (a) (Memorial Museum of Astronautics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714752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214422"/>
            <a:ext cx="4286280" cy="40719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Первый погибший космонавт СССР. В ходе тренировок сгорел в барокамере с чистым кислородом </a:t>
            </a:r>
            <a:r>
              <a:rPr lang="ru-RU" sz="2800" b="1" u="sng" dirty="0" smtClean="0">
                <a:solidFill>
                  <a:srgbClr val="0000FF"/>
                </a:solidFill>
                <a:hlinkClick r:id="rId2" tooltip="Валентин Бондаренко"/>
              </a:rPr>
              <a:t>Валентин Бондаренко</a:t>
            </a:r>
            <a:r>
              <a:rPr lang="ru-RU" sz="2800" b="1" dirty="0" smtClean="0">
                <a:solidFill>
                  <a:srgbClr val="0000FF"/>
                </a:solidFill>
              </a:rPr>
              <a:t>.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4286256"/>
            <a:ext cx="5643602" cy="21431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8000" b="1" dirty="0" smtClean="0">
                <a:solidFill>
                  <a:srgbClr val="0000FF"/>
                </a:solidFill>
              </a:rPr>
              <a:t>ПРОЕКТ </a:t>
            </a:r>
            <a:r>
              <a:rPr lang="ru-RU" sz="8000" b="1" u="sng" dirty="0" smtClean="0">
                <a:solidFill>
                  <a:srgbClr val="0000FF"/>
                </a:solidFill>
                <a:hlinkClick r:id="rId3" tooltip="Барокамера"/>
              </a:rPr>
              <a:t>Барокамера</a:t>
            </a:r>
            <a:endParaRPr lang="ru-RU" sz="8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200" dirty="0" smtClean="0"/>
              <a:t>           Факт был долгие годы засекречен, а ошибочные отрывочные слухи породили множество вымыслов о катастрофах до полёта Гагарина.</a:t>
            </a:r>
          </a:p>
          <a:p>
            <a:pPr>
              <a:buNone/>
            </a:pPr>
            <a:endParaRPr lang="ru-RU" u="sng" dirty="0" smtClean="0">
              <a:hlinkClick r:id="rId4" tooltip="23 марта"/>
            </a:endParaRPr>
          </a:p>
          <a:p>
            <a:pPr algn="r">
              <a:buNone/>
            </a:pPr>
            <a:r>
              <a:rPr lang="ru-RU" sz="9800" b="1" u="sng" dirty="0" smtClean="0">
                <a:hlinkClick r:id="rId4" tooltip="23 марта"/>
              </a:rPr>
              <a:t>23 марта</a:t>
            </a:r>
            <a:r>
              <a:rPr lang="ru-RU" sz="9800" b="1" u="sng" dirty="0" smtClean="0">
                <a:hlinkClick r:id="rId5" tooltip="1961"/>
              </a:rPr>
              <a:t>1961</a:t>
            </a:r>
            <a:endParaRPr lang="ru-RU" sz="9800" b="1" u="sng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3554" name="Picture 2" descr="Портр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85926"/>
            <a:ext cx="1714512" cy="19976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400552" cy="55721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Первый </a:t>
            </a:r>
            <a:r>
              <a:rPr lang="ru-RU" sz="3200" b="1" u="sng" dirty="0" smtClean="0">
                <a:solidFill>
                  <a:srgbClr val="0000FF"/>
                </a:solidFill>
                <a:hlinkClick r:id="rId2" tooltip="Пилотируемый космический полёт"/>
              </a:rPr>
              <a:t>пилотируемый космический полёт</a:t>
            </a:r>
            <a:r>
              <a:rPr lang="ru-RU" sz="3200" b="1" dirty="0" smtClean="0">
                <a:solidFill>
                  <a:srgbClr val="0000FF"/>
                </a:solidFill>
              </a:rPr>
              <a:t> (</a:t>
            </a:r>
            <a:r>
              <a:rPr lang="ru-RU" sz="3200" b="1" u="sng" dirty="0" smtClean="0">
                <a:solidFill>
                  <a:srgbClr val="0000FF"/>
                </a:solidFill>
                <a:hlinkClick r:id="rId3" tooltip="Гагарин, Юрий Алексеевич"/>
              </a:rPr>
              <a:t>Юрий Гагарин</a:t>
            </a:r>
            <a:r>
              <a:rPr lang="ru-RU" sz="3200" b="1" dirty="0" smtClean="0">
                <a:solidFill>
                  <a:srgbClr val="0000FF"/>
                </a:solidFill>
              </a:rPr>
              <a:t>).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Первый пилотируемый орбитальный полёт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33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33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33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endParaRPr lang="ru-RU" sz="4200" b="1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11200" b="1" dirty="0" smtClean="0">
                <a:solidFill>
                  <a:srgbClr val="0000FF"/>
                </a:solidFill>
              </a:rPr>
              <a:t>ПРОЕКТ «</a:t>
            </a:r>
            <a:r>
              <a:rPr lang="ru-RU" sz="11200" b="1" u="sng" dirty="0" smtClean="0">
                <a:solidFill>
                  <a:srgbClr val="0000FF"/>
                </a:solidFill>
                <a:hlinkClick r:id="rId4" tooltip="Восток-1"/>
              </a:rPr>
              <a:t>Восток-1</a:t>
            </a:r>
            <a:r>
              <a:rPr lang="ru-RU" sz="11200" b="1" dirty="0" smtClean="0">
                <a:solidFill>
                  <a:srgbClr val="0000FF"/>
                </a:solidFill>
              </a:rPr>
              <a:t>»</a:t>
            </a:r>
            <a:r>
              <a:rPr lang="ru-RU" sz="11200" b="1" u="sng" dirty="0" smtClean="0">
                <a:solidFill>
                  <a:srgbClr val="0000FF"/>
                </a:solidFill>
                <a:hlinkClick r:id="rId5" tooltip="12 апреля"/>
              </a:rPr>
              <a:t> </a:t>
            </a:r>
          </a:p>
          <a:p>
            <a:pPr>
              <a:buNone/>
            </a:pPr>
            <a:endParaRPr lang="ru-RU" sz="11200" u="sng" dirty="0" smtClean="0">
              <a:hlinkClick r:id="rId5" tooltip="12 апреля"/>
            </a:endParaRPr>
          </a:p>
          <a:p>
            <a:pPr algn="r">
              <a:buNone/>
            </a:pPr>
            <a:r>
              <a:rPr lang="ru-RU" sz="11200" b="1" u="sng" dirty="0" smtClean="0">
                <a:hlinkClick r:id="rId5" tooltip="12 апреля"/>
              </a:rPr>
              <a:t>12 апреля</a:t>
            </a:r>
            <a:r>
              <a:rPr lang="ru-RU" sz="11200" b="1" u="sng" dirty="0" smtClean="0">
                <a:hlinkClick r:id="rId6" tooltip="1961"/>
              </a:rPr>
              <a:t>1961</a:t>
            </a:r>
            <a:endParaRPr lang="ru-RU" sz="11200" b="1" u="sng" dirty="0" smtClean="0"/>
          </a:p>
          <a:p>
            <a:endParaRPr lang="ru-RU" dirty="0"/>
          </a:p>
        </p:txBody>
      </p:sp>
      <p:pic>
        <p:nvPicPr>
          <p:cNvPr id="24578" name="Picture 2" descr="Юрий Алексеевич Гагар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857232"/>
            <a:ext cx="1676400" cy="2438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4580" name="Picture 4" descr="https://upload.wikimedia.org/wikipedia/commons/thumb/d/df/Vostok_spacecraft.jpg/220px-Vostok_spacecraf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929066"/>
            <a:ext cx="2095500" cy="1514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5357826"/>
            <a:ext cx="1898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Модель космического корабля «Восток» 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5614998" cy="236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Первый полёт продолжительностью более суток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(</a:t>
            </a:r>
            <a:r>
              <a:rPr lang="ru-RU" b="1" u="sng" dirty="0" smtClean="0">
                <a:solidFill>
                  <a:srgbClr val="0000FF"/>
                </a:solidFill>
                <a:hlinkClick r:id="rId2" tooltip="Герман Титов"/>
              </a:rPr>
              <a:t>Герман Титов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</a:rPr>
              <a:t>ПРОЕКТ «</a:t>
            </a:r>
            <a:r>
              <a:rPr lang="ru-RU" u="sng" dirty="0" smtClean="0">
                <a:solidFill>
                  <a:srgbClr val="0000FF"/>
                </a:solidFill>
                <a:hlinkClick r:id="rId3" tooltip="Восток-2"/>
              </a:rPr>
              <a:t>Восток-2</a:t>
            </a:r>
            <a:r>
              <a:rPr lang="ru-RU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u="sng" dirty="0" smtClean="0">
              <a:hlinkClick r:id="rId4" tooltip="6 августа"/>
            </a:endParaRPr>
          </a:p>
          <a:p>
            <a:pPr>
              <a:buNone/>
            </a:pPr>
            <a:endParaRPr lang="ru-RU" u="sng" dirty="0" smtClean="0">
              <a:hlinkClick r:id="rId4" tooltip="6 августа"/>
            </a:endParaRPr>
          </a:p>
          <a:p>
            <a:pPr>
              <a:buNone/>
            </a:pPr>
            <a:endParaRPr lang="ru-RU" u="sng" dirty="0" smtClean="0">
              <a:hlinkClick r:id="rId4" tooltip="6 августа"/>
            </a:endParaRPr>
          </a:p>
          <a:p>
            <a:pPr>
              <a:buNone/>
            </a:pPr>
            <a:endParaRPr lang="ru-RU" u="sng" dirty="0" smtClean="0">
              <a:hlinkClick r:id="rId4" tooltip="6 августа"/>
            </a:endParaRPr>
          </a:p>
          <a:p>
            <a:pPr>
              <a:buNone/>
            </a:pPr>
            <a:endParaRPr lang="ru-RU" u="sng" dirty="0" smtClean="0">
              <a:hlinkClick r:id="rId4" tooltip="6 августа"/>
            </a:endParaRPr>
          </a:p>
          <a:p>
            <a:pPr algn="r">
              <a:buNone/>
            </a:pPr>
            <a:r>
              <a:rPr lang="ru-RU" u="sng" dirty="0" smtClean="0">
                <a:hlinkClick r:id="rId4" tooltip="6 августа"/>
              </a:rPr>
              <a:t>6 августа</a:t>
            </a:r>
            <a:r>
              <a:rPr lang="ru-RU" u="sng" dirty="0" smtClean="0">
                <a:hlinkClick r:id="rId5" tooltip="1961"/>
              </a:rPr>
              <a:t>1961</a:t>
            </a:r>
            <a:endParaRPr lang="ru-RU" dirty="0"/>
          </a:p>
        </p:txBody>
      </p:sp>
      <p:pic>
        <p:nvPicPr>
          <p:cNvPr id="25602" name="Picture 2" descr="http://www.tvroscosmos.ru/media/img/filmoteka/kosm_sssr_i_ros/titov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429000"/>
            <a:ext cx="2166944" cy="28837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40" y="1214422"/>
            <a:ext cx="5543560" cy="21542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Первый групповой полёт двух пилотируемых космических кораблей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(без стыковки).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500438"/>
            <a:ext cx="5043494" cy="2811451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ПРОЕКТ «</a:t>
            </a:r>
            <a:r>
              <a:rPr lang="ru-RU" sz="6000" b="1" u="sng" dirty="0" smtClean="0">
                <a:solidFill>
                  <a:srgbClr val="0000FF"/>
                </a:solidFill>
                <a:hlinkClick r:id="rId2" tooltip="Восток-3"/>
              </a:rPr>
              <a:t>Восток-3</a:t>
            </a:r>
            <a:r>
              <a:rPr lang="ru-RU" sz="6000" b="1" dirty="0" smtClean="0">
                <a:solidFill>
                  <a:srgbClr val="0000FF"/>
                </a:solidFill>
              </a:rPr>
              <a:t>» и «</a:t>
            </a:r>
            <a:r>
              <a:rPr lang="ru-RU" sz="6000" b="1" u="sng" dirty="0" smtClean="0">
                <a:solidFill>
                  <a:srgbClr val="0000FF"/>
                </a:solidFill>
                <a:hlinkClick r:id="rId3" tooltip="Восток-4"/>
              </a:rPr>
              <a:t>Восток-4</a:t>
            </a:r>
            <a:r>
              <a:rPr lang="ru-RU" sz="6000" b="1" dirty="0" smtClean="0">
                <a:solidFill>
                  <a:srgbClr val="0000FF"/>
                </a:solidFill>
              </a:rPr>
              <a:t>»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7200" b="1" dirty="0" smtClean="0"/>
              <a:t>Начинался первый групповой полет стартом 11 августа 1962 г. с космодрома Байконур корабля «Восток-3» с космонавтом </a:t>
            </a:r>
            <a:r>
              <a:rPr lang="ru-RU" sz="7200" b="1" dirty="0" err="1" smtClean="0"/>
              <a:t>Андрияном</a:t>
            </a:r>
            <a:r>
              <a:rPr lang="ru-RU" sz="7200" b="1" dirty="0" smtClean="0"/>
              <a:t> Григорьевичем Николаевым (позывной «Сокол»). Корабль «Восток-4» с Павлом Романовичем Поповичем (позывной «Беркут») был выведен на орбиту спустя сутки. </a:t>
            </a:r>
          </a:p>
          <a:p>
            <a:pPr algn="r">
              <a:buNone/>
            </a:pPr>
            <a:r>
              <a:rPr lang="ru-RU" sz="7200" b="1" u="sng" dirty="0" smtClean="0">
                <a:hlinkClick r:id="rId4" tooltip="12 августа"/>
              </a:rPr>
              <a:t> </a:t>
            </a:r>
            <a:r>
              <a:rPr lang="ru-RU" sz="9800" b="1" u="sng" dirty="0" smtClean="0">
                <a:hlinkClick r:id="rId4" tooltip="12 августа"/>
              </a:rPr>
              <a:t>12</a:t>
            </a:r>
            <a:r>
              <a:rPr lang="ru-RU" sz="9800" b="1" dirty="0" smtClean="0">
                <a:solidFill>
                  <a:srgbClr val="0000FF"/>
                </a:solidFill>
              </a:rPr>
              <a:t>-</a:t>
            </a:r>
            <a:r>
              <a:rPr lang="ru-RU" sz="9800" b="1" u="sng" dirty="0" smtClean="0">
                <a:hlinkClick r:id="rId5" tooltip="15 августа"/>
              </a:rPr>
              <a:t>15 августа</a:t>
            </a:r>
            <a:r>
              <a:rPr lang="ru-RU" sz="9800" b="1" u="sng" dirty="0" smtClean="0">
                <a:hlinkClick r:id="rId6" tooltip="1962"/>
              </a:rPr>
              <a:t>1962</a:t>
            </a:r>
            <a:endParaRPr lang="ru-RU" sz="9800" b="1" u="sng" dirty="0" smtClean="0"/>
          </a:p>
        </p:txBody>
      </p:sp>
      <p:pic>
        <p:nvPicPr>
          <p:cNvPr id="26626" name="Picture 2" descr="grup_polet_4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214554"/>
            <a:ext cx="3429024" cy="42925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568</Words>
  <Application>Microsoft Office PowerPoint</Application>
  <PresentationFormat>Экран (4:3)</PresentationFormat>
  <Paragraphs>242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Секция «Космическая презентация «Восхождение к подвигу»  1960-е.  Время космическое</vt:lpstr>
      <vt:lpstr>Содержание:</vt:lpstr>
      <vt:lpstr>Первый орбитальный полет живых существ с успешным возвращением на Землю — собак Белки и Стрелки (приземление 20 августа).</vt:lpstr>
      <vt:lpstr>Первые человеческие клетки в космосе – американская клеточная линия HeLa (клетки Генриетты Лакс), запущенная советской ракетой.</vt:lpstr>
      <vt:lpstr>Впервые вывод на траекторию межпланетного полета осуществлен с орбиты ИСЗ Первые коррекции курса в полёте Первая стабилизация вращением Первый неуправляемый пролёт близ Венеры на расстоянии 100000 км.</vt:lpstr>
      <vt:lpstr>Первый погибший космонавт СССР. В ходе тренировок сгорел в барокамере с чистым кислородом Валентин Бондаренко. </vt:lpstr>
      <vt:lpstr>Первый пилотируемый космический полёт (Юрий Гагарин). Первый пилотируемый орбитальный полёт</vt:lpstr>
      <vt:lpstr>Первый полёт продолжительностью более суток  (Герман Титов)</vt:lpstr>
      <vt:lpstr>Первый групповой полёт двух пилотируемых космических кораблей (без стыковки).</vt:lpstr>
      <vt:lpstr>Первая женщина в космосе (Валентина Терешкова)</vt:lpstr>
      <vt:lpstr>Первый неуправляемый пролёт около Марса на расстоянии 197000 км.</vt:lpstr>
      <vt:lpstr>Первый многоместный космический корабль. Первый в мире не одиночный полёт, экипаж сразу из трёх космонавтов — Владимир Комаров, Константин Феоктистов, Борис Егоров</vt:lpstr>
      <vt:lpstr>Первый выход космонавта в открытый космос - Алексей Леонов</vt:lpstr>
      <vt:lpstr>Первая посадка корабля в ручном режиме после отказа автоматики  (командир Павел Беляев)</vt:lpstr>
      <vt:lpstr>Первый тяжелый спутник (автоматическая станция) и первый старт тяжёлой ракеты-носителя</vt:lpstr>
      <vt:lpstr>Первая мягкая посадка на Луну Первые фотографии с поверхности Луны</vt:lpstr>
      <vt:lpstr>Первый аппарат, достигший Венеры</vt:lpstr>
      <vt:lpstr>Первый искусственный спутник на орбите Луны</vt:lpstr>
      <vt:lpstr>Первая катастрофа в космическом полёте, повлёкшая гибель космонавта (Владимира Комарова)</vt:lpstr>
      <vt:lpstr>Первая стыковка двух беспилотных космических аппаратов</vt:lpstr>
      <vt:lpstr>Первый облёт Луны и возвращение аппарата на Землю. Первый облёт Луны живыми существами (две черепахи)</vt:lpstr>
      <vt:lpstr>Первая пилотируемая стыковка с переходом двух космонавтов с одного корабля на другой через открытый космос - Алексей Елисеев и Евгений Хрунов. Также это первый в истории парный выход в космос.</vt:lpstr>
      <vt:lpstr>Первый групповой полёт трёх пилотируемых космических кораблей. Планировалась стыковка двух и съёмка этого процесса с третьего, но главная задача миссии сорвалась, стыковка не состоялась.</vt:lpstr>
      <vt:lpstr>Использованные ресурсы: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2017-03-03T18:29:00Z</dcterms:created>
  <dcterms:modified xsi:type="dcterms:W3CDTF">2017-03-16T17:18:24Z</dcterms:modified>
</cp:coreProperties>
</file>