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72" r:id="rId11"/>
    <p:sldId id="273" r:id="rId12"/>
    <p:sldId id="27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9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sz="2000" b="1" baseline="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количество ШСК, внесенных в единый всероссийский реестр ШСК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530326695726617E-2"/>
          <c:y val="0.468235782443926"/>
          <c:w val="0.94812667873504253"/>
          <c:h val="0.477873600464145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01.09.2021</c:v>
                </c:pt>
              </c:strCache>
            </c:strRef>
          </c:tx>
          <c:spPr>
            <a:solidFill>
              <a:srgbClr val="FF0000">
                <a:alpha val="8800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dLbl>
              <c:idx val="0"/>
              <c:spPr>
                <a:solidFill>
                  <a:schemeClr val="accent2">
                    <a:alpha val="30000"/>
                  </a:schemeClr>
                </a:solidFill>
                <a:ln>
                  <a:solidFill>
                    <a:schemeClr val="lt1">
                      <a:alpha val="50000"/>
                    </a:schemeClr>
                  </a:solidFill>
                  <a:round/>
                </a:ln>
                <a:effectLst>
                  <a:outerShdw blurRad="63500" dist="889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Georgia" panose="02040502050405020303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71FC-429E-AEB3-11A3A3F278AF}"/>
                </c:ext>
              </c:extLst>
            </c:dLbl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 рассмотрении для включения в реестр находятся 77 ШСК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FC-429E-AEB3-11A3A3F278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25.01.2022</c:v>
                </c:pt>
              </c:strCache>
            </c:strRef>
          </c:tx>
          <c:spPr>
            <a:solidFill>
              <a:srgbClr val="00B0F0">
                <a:alpha val="88000"/>
              </a:srgbClr>
            </a:solidFill>
            <a:ln>
              <a:solidFill>
                <a:schemeClr val="accent4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4">
                  <a:lumMod val="50000"/>
                </a:schemeClr>
              </a:contourClr>
            </a:sp3d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252</a:t>
                    </a:r>
                  </a:p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endParaRPr lang="en-US" dirty="0"/>
                  </a:p>
                </c:rich>
              </c:tx>
              <c:spPr>
                <a:solidFill>
                  <a:schemeClr val="accent4">
                    <a:alpha val="30000"/>
                  </a:schemeClr>
                </a:solidFill>
                <a:ln>
                  <a:solidFill>
                    <a:schemeClr val="lt1">
                      <a:alpha val="50000"/>
                    </a:schemeClr>
                  </a:solidFill>
                  <a:round/>
                </a:ln>
                <a:effectLst>
                  <a:outerShdw blurRad="63500" dist="88900" dir="2700000" algn="tl" rotWithShape="0">
                    <a:prstClr val="black">
                      <a:alpha val="40000"/>
                    </a:prstClr>
                  </a:outerShd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2-71FC-429E-AEB3-11A3A3F278AF}"/>
                </c:ext>
              </c:extLst>
            </c:dLbl>
            <c:spPr>
              <a:solidFill>
                <a:schemeClr val="accent4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 рассмотрении для включения в реестр находятся 77 ШСК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FC-429E-AEB3-11A3A3F278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1452606527"/>
        <c:axId val="1039567519"/>
        <c:axId val="0"/>
      </c:bar3DChart>
      <c:catAx>
        <c:axId val="145260652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39567519"/>
        <c:crosses val="autoZero"/>
        <c:auto val="1"/>
        <c:lblAlgn val="ctr"/>
        <c:lblOffset val="100"/>
        <c:noMultiLvlLbl val="0"/>
      </c:catAx>
      <c:valAx>
        <c:axId val="103956751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260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60000"/>
        <a:lumOff val="40000"/>
        <a:alpha val="14000"/>
      </a:schemeClr>
    </a:solidFill>
    <a:ln w="6350" cap="flat" cmpd="sng" algn="ctr">
      <a:solidFill>
        <a:schemeClr val="dk1">
          <a:tint val="75000"/>
        </a:schemeClr>
      </a:solidFill>
      <a:round/>
    </a:ln>
    <a:effectLst/>
    <a:scene3d>
      <a:camera prst="orthographicFront"/>
      <a:lightRig rig="threePt" dir="t"/>
    </a:scene3d>
    <a:sp3d prstMaterial="clear"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311712113572011E-2"/>
          <c:y val="6.9249052344368858E-2"/>
          <c:w val="0.91435440182046213"/>
          <c:h val="0.54246772719978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общеобразовательных организаций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Лист1!$A$2:$A$27</c:f>
              <c:strCache>
                <c:ptCount val="26"/>
                <c:pt idx="0">
                  <c:v>Алатырский район</c:v>
                </c:pt>
                <c:pt idx="1">
                  <c:v>Аликовский район</c:v>
                </c:pt>
                <c:pt idx="2">
                  <c:v>Батыревский район</c:v>
                </c:pt>
                <c:pt idx="3">
                  <c:v>Вурнарский район</c:v>
                </c:pt>
                <c:pt idx="4">
                  <c:v>Ибресинский район</c:v>
                </c:pt>
                <c:pt idx="5">
                  <c:v>Канашский район</c:v>
                </c:pt>
                <c:pt idx="6">
                  <c:v>Козловский район</c:v>
                </c:pt>
                <c:pt idx="7">
                  <c:v>Комсомольский район</c:v>
                </c:pt>
                <c:pt idx="8">
                  <c:v>Красноармейский район</c:v>
                </c:pt>
                <c:pt idx="9">
                  <c:v>Красночетайский район</c:v>
                </c:pt>
                <c:pt idx="10">
                  <c:v>Мариинско-Посадский район</c:v>
                </c:pt>
                <c:pt idx="11">
                  <c:v>Моргаушский район</c:v>
                </c:pt>
                <c:pt idx="12">
                  <c:v>Порецкий район</c:v>
                </c:pt>
                <c:pt idx="13">
                  <c:v>Урмарский район</c:v>
                </c:pt>
                <c:pt idx="14">
                  <c:v>Цивильский район</c:v>
                </c:pt>
                <c:pt idx="15">
                  <c:v>Чебоксарский район</c:v>
                </c:pt>
                <c:pt idx="16">
                  <c:v>Шемуршинский район</c:v>
                </c:pt>
                <c:pt idx="17">
                  <c:v>Шумерлинский район</c:v>
                </c:pt>
                <c:pt idx="18">
                  <c:v>Ядринский район</c:v>
                </c:pt>
                <c:pt idx="19">
                  <c:v>Яльчикский район</c:v>
                </c:pt>
                <c:pt idx="20">
                  <c:v>Янтиковский район</c:v>
                </c:pt>
                <c:pt idx="21">
                  <c:v>г. Алатырь</c:v>
                </c:pt>
                <c:pt idx="22">
                  <c:v>г. Канаш</c:v>
                </c:pt>
                <c:pt idx="23">
                  <c:v>г. Новочебоксарск</c:v>
                </c:pt>
                <c:pt idx="24">
                  <c:v>г. Шумерля</c:v>
                </c:pt>
                <c:pt idx="25">
                  <c:v>г. Чебоксары</c:v>
                </c:pt>
              </c:strCache>
            </c:strRef>
          </c:cat>
          <c:val>
            <c:numRef>
              <c:f>Лист1!$B$2:$B$27</c:f>
              <c:numCache>
                <c:formatCode>General</c:formatCode>
                <c:ptCount val="26"/>
                <c:pt idx="0">
                  <c:v>12</c:v>
                </c:pt>
                <c:pt idx="1">
                  <c:v>12</c:v>
                </c:pt>
                <c:pt idx="2">
                  <c:v>20</c:v>
                </c:pt>
                <c:pt idx="3">
                  <c:v>18</c:v>
                </c:pt>
                <c:pt idx="4">
                  <c:v>13</c:v>
                </c:pt>
                <c:pt idx="5">
                  <c:v>29</c:v>
                </c:pt>
                <c:pt idx="6">
                  <c:v>8</c:v>
                </c:pt>
                <c:pt idx="7">
                  <c:v>18</c:v>
                </c:pt>
                <c:pt idx="8">
                  <c:v>10</c:v>
                </c:pt>
                <c:pt idx="9">
                  <c:v>9</c:v>
                </c:pt>
                <c:pt idx="10">
                  <c:v>12</c:v>
                </c:pt>
                <c:pt idx="11">
                  <c:v>21</c:v>
                </c:pt>
                <c:pt idx="12">
                  <c:v>5</c:v>
                </c:pt>
                <c:pt idx="13">
                  <c:v>14</c:v>
                </c:pt>
                <c:pt idx="14">
                  <c:v>14</c:v>
                </c:pt>
                <c:pt idx="15">
                  <c:v>25</c:v>
                </c:pt>
                <c:pt idx="16">
                  <c:v>9</c:v>
                </c:pt>
                <c:pt idx="17">
                  <c:v>7</c:v>
                </c:pt>
                <c:pt idx="18">
                  <c:v>16</c:v>
                </c:pt>
                <c:pt idx="19">
                  <c:v>11</c:v>
                </c:pt>
                <c:pt idx="20">
                  <c:v>10</c:v>
                </c:pt>
                <c:pt idx="21">
                  <c:v>7</c:v>
                </c:pt>
                <c:pt idx="22">
                  <c:v>10</c:v>
                </c:pt>
                <c:pt idx="23">
                  <c:v>17</c:v>
                </c:pt>
                <c:pt idx="24">
                  <c:v>5</c:v>
                </c:pt>
                <c:pt idx="25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2C-4BF6-A100-3536A6F2AA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ШСК, внесенных в единый всероссийский реестр ШСК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Лист1!$A$2:$A$27</c:f>
              <c:strCache>
                <c:ptCount val="26"/>
                <c:pt idx="0">
                  <c:v>Алатырский район</c:v>
                </c:pt>
                <c:pt idx="1">
                  <c:v>Аликовский район</c:v>
                </c:pt>
                <c:pt idx="2">
                  <c:v>Батыревский район</c:v>
                </c:pt>
                <c:pt idx="3">
                  <c:v>Вурнарский район</c:v>
                </c:pt>
                <c:pt idx="4">
                  <c:v>Ибресинский район</c:v>
                </c:pt>
                <c:pt idx="5">
                  <c:v>Канашский район</c:v>
                </c:pt>
                <c:pt idx="6">
                  <c:v>Козловский район</c:v>
                </c:pt>
                <c:pt idx="7">
                  <c:v>Комсомольский район</c:v>
                </c:pt>
                <c:pt idx="8">
                  <c:v>Красноармейский район</c:v>
                </c:pt>
                <c:pt idx="9">
                  <c:v>Красночетайский район</c:v>
                </c:pt>
                <c:pt idx="10">
                  <c:v>Мариинско-Посадский район</c:v>
                </c:pt>
                <c:pt idx="11">
                  <c:v>Моргаушский район</c:v>
                </c:pt>
                <c:pt idx="12">
                  <c:v>Порецкий район</c:v>
                </c:pt>
                <c:pt idx="13">
                  <c:v>Урмарский район</c:v>
                </c:pt>
                <c:pt idx="14">
                  <c:v>Цивильский район</c:v>
                </c:pt>
                <c:pt idx="15">
                  <c:v>Чебоксарский район</c:v>
                </c:pt>
                <c:pt idx="16">
                  <c:v>Шемуршинский район</c:v>
                </c:pt>
                <c:pt idx="17">
                  <c:v>Шумерлинский район</c:v>
                </c:pt>
                <c:pt idx="18">
                  <c:v>Ядринский район</c:v>
                </c:pt>
                <c:pt idx="19">
                  <c:v>Яльчикский район</c:v>
                </c:pt>
                <c:pt idx="20">
                  <c:v>Янтиковский район</c:v>
                </c:pt>
                <c:pt idx="21">
                  <c:v>г. Алатырь</c:v>
                </c:pt>
                <c:pt idx="22">
                  <c:v>г. Канаш</c:v>
                </c:pt>
                <c:pt idx="23">
                  <c:v>г. Новочебоксарск</c:v>
                </c:pt>
                <c:pt idx="24">
                  <c:v>г. Шумерля</c:v>
                </c:pt>
                <c:pt idx="25">
                  <c:v>г. Чебоксары</c:v>
                </c:pt>
              </c:strCache>
            </c:strRef>
          </c:cat>
          <c:val>
            <c:numRef>
              <c:f>Лист1!$C$2:$C$27</c:f>
              <c:numCache>
                <c:formatCode>General</c:formatCode>
                <c:ptCount val="26"/>
                <c:pt idx="0">
                  <c:v>8</c:v>
                </c:pt>
                <c:pt idx="1">
                  <c:v>0</c:v>
                </c:pt>
                <c:pt idx="2">
                  <c:v>17</c:v>
                </c:pt>
                <c:pt idx="3">
                  <c:v>8</c:v>
                </c:pt>
                <c:pt idx="4">
                  <c:v>9</c:v>
                </c:pt>
                <c:pt idx="5">
                  <c:v>14</c:v>
                </c:pt>
                <c:pt idx="6">
                  <c:v>5</c:v>
                </c:pt>
                <c:pt idx="7">
                  <c:v>6</c:v>
                </c:pt>
                <c:pt idx="8">
                  <c:v>6</c:v>
                </c:pt>
                <c:pt idx="9">
                  <c:v>1</c:v>
                </c:pt>
                <c:pt idx="10">
                  <c:v>2</c:v>
                </c:pt>
                <c:pt idx="11">
                  <c:v>6</c:v>
                </c:pt>
                <c:pt idx="12">
                  <c:v>4</c:v>
                </c:pt>
                <c:pt idx="13">
                  <c:v>7</c:v>
                </c:pt>
                <c:pt idx="14">
                  <c:v>5</c:v>
                </c:pt>
                <c:pt idx="15">
                  <c:v>7</c:v>
                </c:pt>
                <c:pt idx="16">
                  <c:v>7</c:v>
                </c:pt>
                <c:pt idx="17">
                  <c:v>3</c:v>
                </c:pt>
                <c:pt idx="18">
                  <c:v>14</c:v>
                </c:pt>
                <c:pt idx="19">
                  <c:v>7</c:v>
                </c:pt>
                <c:pt idx="20">
                  <c:v>10</c:v>
                </c:pt>
                <c:pt idx="21">
                  <c:v>7</c:v>
                </c:pt>
                <c:pt idx="22">
                  <c:v>7</c:v>
                </c:pt>
                <c:pt idx="23">
                  <c:v>10</c:v>
                </c:pt>
                <c:pt idx="24">
                  <c:v>2</c:v>
                </c:pt>
                <c:pt idx="25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2C-4BF6-A100-3536A6F2AA8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Количество ШСК,находящихся на рассмотрении для включения в реестр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Лист1!$A$2:$A$27</c:f>
              <c:strCache>
                <c:ptCount val="26"/>
                <c:pt idx="0">
                  <c:v>Алатырский район</c:v>
                </c:pt>
                <c:pt idx="1">
                  <c:v>Аликовский район</c:v>
                </c:pt>
                <c:pt idx="2">
                  <c:v>Батыревский район</c:v>
                </c:pt>
                <c:pt idx="3">
                  <c:v>Вурнарский район</c:v>
                </c:pt>
                <c:pt idx="4">
                  <c:v>Ибресинский район</c:v>
                </c:pt>
                <c:pt idx="5">
                  <c:v>Канашский район</c:v>
                </c:pt>
                <c:pt idx="6">
                  <c:v>Козловский район</c:v>
                </c:pt>
                <c:pt idx="7">
                  <c:v>Комсомольский район</c:v>
                </c:pt>
                <c:pt idx="8">
                  <c:v>Красноармейский район</c:v>
                </c:pt>
                <c:pt idx="9">
                  <c:v>Красночетайский район</c:v>
                </c:pt>
                <c:pt idx="10">
                  <c:v>Мариинско-Посадский район</c:v>
                </c:pt>
                <c:pt idx="11">
                  <c:v>Моргаушский район</c:v>
                </c:pt>
                <c:pt idx="12">
                  <c:v>Порецкий район</c:v>
                </c:pt>
                <c:pt idx="13">
                  <c:v>Урмарский район</c:v>
                </c:pt>
                <c:pt idx="14">
                  <c:v>Цивильский район</c:v>
                </c:pt>
                <c:pt idx="15">
                  <c:v>Чебоксарский район</c:v>
                </c:pt>
                <c:pt idx="16">
                  <c:v>Шемуршинский район</c:v>
                </c:pt>
                <c:pt idx="17">
                  <c:v>Шумерлинский район</c:v>
                </c:pt>
                <c:pt idx="18">
                  <c:v>Ядринский район</c:v>
                </c:pt>
                <c:pt idx="19">
                  <c:v>Яльчикский район</c:v>
                </c:pt>
                <c:pt idx="20">
                  <c:v>Янтиковский район</c:v>
                </c:pt>
                <c:pt idx="21">
                  <c:v>г. Алатырь</c:v>
                </c:pt>
                <c:pt idx="22">
                  <c:v>г. Канаш</c:v>
                </c:pt>
                <c:pt idx="23">
                  <c:v>г. Новочебоксарск</c:v>
                </c:pt>
                <c:pt idx="24">
                  <c:v>г. Шумерля</c:v>
                </c:pt>
                <c:pt idx="25">
                  <c:v>г. Чебоксары</c:v>
                </c:pt>
              </c:strCache>
            </c:strRef>
          </c:cat>
          <c:val>
            <c:numRef>
              <c:f>Лист1!$D$2:$D$27</c:f>
              <c:numCache>
                <c:formatCode>General</c:formatCode>
                <c:ptCount val="26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8</c:v>
                </c:pt>
                <c:pt idx="6">
                  <c:v>0</c:v>
                </c:pt>
                <c:pt idx="7">
                  <c:v>3</c:v>
                </c:pt>
                <c:pt idx="8">
                  <c:v>4</c:v>
                </c:pt>
                <c:pt idx="9">
                  <c:v>0</c:v>
                </c:pt>
                <c:pt idx="10">
                  <c:v>0</c:v>
                </c:pt>
                <c:pt idx="11">
                  <c:v>5</c:v>
                </c:pt>
                <c:pt idx="12">
                  <c:v>1</c:v>
                </c:pt>
                <c:pt idx="13">
                  <c:v>6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2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3</c:v>
                </c:pt>
                <c:pt idx="24">
                  <c:v>0</c:v>
                </c:pt>
                <c:pt idx="2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2C-4BF6-A100-3536A6F2AA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1465019583"/>
        <c:axId val="1465023327"/>
      </c:barChart>
      <c:catAx>
        <c:axId val="1465019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5023327"/>
        <c:crosses val="autoZero"/>
        <c:auto val="1"/>
        <c:lblAlgn val="ctr"/>
        <c:lblOffset val="100"/>
        <c:noMultiLvlLbl val="0"/>
      </c:catAx>
      <c:valAx>
        <c:axId val="1465023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5019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923072506561684"/>
          <c:y val="7.2984359180906969E-2"/>
          <c:w val="0.60258021653543303"/>
          <c:h val="0.247092365524060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061898512685913E-2"/>
          <c:y val="0.13991642879352717"/>
          <c:w val="0.92956135170603671"/>
          <c:h val="0.439018823016310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выполнения целевого показателя (учитываются только зарегистрированные ШСК во всероссийском реестре)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4000"/>
                    <a:lumMod val="118000"/>
                  </a:schemeClr>
                </a:gs>
                <a:gs pos="100000">
                  <a:schemeClr val="accent1">
                    <a:tint val="92000"/>
                    <a:alpha val="100000"/>
                    <a:lumMod val="11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D3-4E0C-A79D-7CEBF553195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D3-4E0C-A79D-7CEBF5531956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37D3-4E0C-A79D-7CEBF553195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37D3-4E0C-A79D-7CEBF5531956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37D3-4E0C-A79D-7CEBF5531956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37D3-4E0C-A79D-7CEBF5531956}"/>
              </c:ext>
            </c:extLst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37D3-4E0C-A79D-7CEBF5531956}"/>
              </c:ext>
            </c:extLst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37D3-4E0C-A79D-7CEBF5531956}"/>
              </c:ext>
            </c:extLst>
          </c:dPt>
          <c:dPt>
            <c:idx val="8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37D3-4E0C-A79D-7CEBF5531956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37D3-4E0C-A79D-7CEBF5531956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37D3-4E0C-A79D-7CEBF5531956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37D3-4E0C-A79D-7CEBF5531956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37D3-4E0C-A79D-7CEBF5531956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37D3-4E0C-A79D-7CEBF5531956}"/>
              </c:ext>
            </c:extLst>
          </c:dPt>
          <c:dPt>
            <c:idx val="14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37D3-4E0C-A79D-7CEBF5531956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37D3-4E0C-A79D-7CEBF5531956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37D3-4E0C-A79D-7CEBF5531956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37D3-4E0C-A79D-7CEBF5531956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37D3-4E0C-A79D-7CEBF5531956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37D3-4E0C-A79D-7CEBF5531956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37D3-4E0C-A79D-7CEBF5531956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37D3-4E0C-A79D-7CEBF5531956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D-37D3-4E0C-A79D-7CEBF5531956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F-37D3-4E0C-A79D-7CEBF5531956}"/>
              </c:ext>
            </c:extLst>
          </c:dPt>
          <c:dPt>
            <c:idx val="24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1-37D3-4E0C-A79D-7CEBF5531956}"/>
              </c:ext>
            </c:extLst>
          </c:dPt>
          <c:dPt>
            <c:idx val="25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3-37D3-4E0C-A79D-7CEBF5531956}"/>
              </c:ext>
            </c:extLst>
          </c:dPt>
          <c:dLbls>
            <c:dLbl>
              <c:idx val="25"/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ln>
                        <a:noFill/>
                      </a:ln>
                      <a:solidFill>
                        <a:schemeClr val="tx1"/>
                      </a:solidFill>
                      <a:latin typeface="Georgia" panose="02040502050405020303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3-37D3-4E0C-A79D-7CEBF55319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Лист1!$A$2:$A$28</c:f>
              <c:strCache>
                <c:ptCount val="26"/>
                <c:pt idx="0">
                  <c:v>Ядринский район</c:v>
                </c:pt>
                <c:pt idx="1">
                  <c:v>Янтиковский район</c:v>
                </c:pt>
                <c:pt idx="2">
                  <c:v>г. Алатырь</c:v>
                </c:pt>
                <c:pt idx="3">
                  <c:v>Батыревский район</c:v>
                </c:pt>
                <c:pt idx="4">
                  <c:v>Порецкий район</c:v>
                </c:pt>
                <c:pt idx="5">
                  <c:v>г. Чебоксары</c:v>
                </c:pt>
                <c:pt idx="6">
                  <c:v>Шемуршинский район</c:v>
                </c:pt>
                <c:pt idx="7">
                  <c:v>г. Канаш</c:v>
                </c:pt>
                <c:pt idx="8">
                  <c:v>Ибресинский район</c:v>
                </c:pt>
                <c:pt idx="9">
                  <c:v>Алатырский район</c:v>
                </c:pt>
                <c:pt idx="10">
                  <c:v>Яльчикский район</c:v>
                </c:pt>
                <c:pt idx="11">
                  <c:v>Козловский район</c:v>
                </c:pt>
                <c:pt idx="12">
                  <c:v>Красноармейский район</c:v>
                </c:pt>
                <c:pt idx="13">
                  <c:v>г. Новочебоксарск</c:v>
                </c:pt>
                <c:pt idx="14">
                  <c:v>Урмарский район</c:v>
                </c:pt>
                <c:pt idx="15">
                  <c:v>Канашский район</c:v>
                </c:pt>
                <c:pt idx="16">
                  <c:v>Вурнарский район</c:v>
                </c:pt>
                <c:pt idx="17">
                  <c:v>Шумерлинский район</c:v>
                </c:pt>
                <c:pt idx="18">
                  <c:v>г. Шумерля</c:v>
                </c:pt>
                <c:pt idx="19">
                  <c:v>Цивильский район</c:v>
                </c:pt>
                <c:pt idx="20">
                  <c:v>Комсомольский район</c:v>
                </c:pt>
                <c:pt idx="21">
                  <c:v>Моргаушский район</c:v>
                </c:pt>
                <c:pt idx="22">
                  <c:v>Чебоксарский район</c:v>
                </c:pt>
                <c:pt idx="23">
                  <c:v>Мариинско-Посадский район</c:v>
                </c:pt>
                <c:pt idx="24">
                  <c:v>Красночетайский район</c:v>
                </c:pt>
                <c:pt idx="25">
                  <c:v>Аликовский район</c:v>
                </c:pt>
              </c:strCache>
            </c:strRef>
          </c:cat>
          <c:val>
            <c:numRef>
              <c:f>Лист1!$B$2:$B$28</c:f>
              <c:numCache>
                <c:formatCode>0%</c:formatCode>
                <c:ptCount val="2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0.85</c:v>
                </c:pt>
                <c:pt idx="4">
                  <c:v>0.8</c:v>
                </c:pt>
                <c:pt idx="5">
                  <c:v>0.78</c:v>
                </c:pt>
                <c:pt idx="6">
                  <c:v>0.77</c:v>
                </c:pt>
                <c:pt idx="7">
                  <c:v>0.7</c:v>
                </c:pt>
                <c:pt idx="8">
                  <c:v>0.69</c:v>
                </c:pt>
                <c:pt idx="9">
                  <c:v>0.66</c:v>
                </c:pt>
                <c:pt idx="10">
                  <c:v>0.63</c:v>
                </c:pt>
                <c:pt idx="11">
                  <c:v>0.62</c:v>
                </c:pt>
                <c:pt idx="12">
                  <c:v>0.6</c:v>
                </c:pt>
                <c:pt idx="13">
                  <c:v>0.57999999999999996</c:v>
                </c:pt>
                <c:pt idx="14">
                  <c:v>0.5</c:v>
                </c:pt>
                <c:pt idx="15">
                  <c:v>0.48</c:v>
                </c:pt>
                <c:pt idx="16">
                  <c:v>0.44</c:v>
                </c:pt>
                <c:pt idx="17">
                  <c:v>0.42</c:v>
                </c:pt>
                <c:pt idx="18">
                  <c:v>0.4</c:v>
                </c:pt>
                <c:pt idx="19">
                  <c:v>0.35</c:v>
                </c:pt>
                <c:pt idx="20">
                  <c:v>0.33</c:v>
                </c:pt>
                <c:pt idx="21">
                  <c:v>0.28000000000000003</c:v>
                </c:pt>
                <c:pt idx="22">
                  <c:v>0.28000000000000003</c:v>
                </c:pt>
                <c:pt idx="23">
                  <c:v>0.16</c:v>
                </c:pt>
                <c:pt idx="24">
                  <c:v>0.11</c:v>
                </c:pt>
                <c:pt idx="2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37D3-4E0C-A79D-7CEBF55319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65019583"/>
        <c:axId val="1465023327"/>
      </c:barChart>
      <c:catAx>
        <c:axId val="1465019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65023327"/>
        <c:crosses val="autoZero"/>
        <c:auto val="1"/>
        <c:lblAlgn val="ctr"/>
        <c:lblOffset val="100"/>
        <c:noMultiLvlLbl val="0"/>
      </c:catAx>
      <c:valAx>
        <c:axId val="1465023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65019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528127126440902"/>
          <c:w val="0.94062751531058619"/>
          <c:h val="0.109789041197167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40000"/>
        <a:lumOff val="60000"/>
        <a:alpha val="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3743B0-A45D-4FF6-8BAC-94BFDB777841}" type="doc">
      <dgm:prSet loTypeId="urn:microsoft.com/office/officeart/2005/8/layout/hProcess9" loCatId="process" qsTypeId="urn:microsoft.com/office/officeart/2005/8/quickstyle/simple1" qsCatId="simple" csTypeId="urn:microsoft.com/office/officeart/2005/8/colors/accent5_2" csCatId="accent5" phldr="1"/>
      <dgm:spPr/>
    </dgm:pt>
    <dgm:pt modelId="{E77E87C0-DF93-4015-9E1E-A4F3CD468779}">
      <dgm:prSet phldrT="[Текст]" custT="1"/>
      <dgm:spPr/>
      <dgm:t>
        <a:bodyPr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дефицит двигательной активности</a:t>
          </a:r>
        </a:p>
      </dgm:t>
    </dgm:pt>
    <dgm:pt modelId="{B6D0D78C-079F-441E-8BED-C0C8BAF30FE5}" type="parTrans" cxnId="{FBFFBAE9-E368-4C32-8F21-C2CC843B7270}">
      <dgm:prSet/>
      <dgm:spPr/>
      <dgm:t>
        <a:bodyPr/>
        <a:lstStyle/>
        <a:p>
          <a:endParaRPr lang="ru-RU"/>
        </a:p>
      </dgm:t>
    </dgm:pt>
    <dgm:pt modelId="{D389AF09-ACA3-4E35-8F99-80E1AC0E2CE0}" type="sibTrans" cxnId="{FBFFBAE9-E368-4C32-8F21-C2CC843B7270}">
      <dgm:prSet/>
      <dgm:spPr/>
      <dgm:t>
        <a:bodyPr/>
        <a:lstStyle/>
        <a:p>
          <a:endParaRPr lang="ru-RU"/>
        </a:p>
      </dgm:t>
    </dgm:pt>
    <dgm:pt modelId="{75500542-9089-461E-A141-728CA8C6F56B}">
      <dgm:prSet phldrT="[Текст]" custT="1"/>
      <dgm:spPr/>
      <dgm:t>
        <a:bodyPr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большие умственные нагрузки</a:t>
          </a:r>
        </a:p>
      </dgm:t>
    </dgm:pt>
    <dgm:pt modelId="{7F0FDC4C-AB3E-4070-B93D-634DD7682D87}" type="parTrans" cxnId="{260E326C-3B44-4D7E-8E2E-5052D358D625}">
      <dgm:prSet/>
      <dgm:spPr/>
      <dgm:t>
        <a:bodyPr/>
        <a:lstStyle/>
        <a:p>
          <a:endParaRPr lang="ru-RU"/>
        </a:p>
      </dgm:t>
    </dgm:pt>
    <dgm:pt modelId="{F160CC2B-3BBF-4D72-A5F4-C56534F0F993}" type="sibTrans" cxnId="{260E326C-3B44-4D7E-8E2E-5052D358D625}">
      <dgm:prSet/>
      <dgm:spPr/>
      <dgm:t>
        <a:bodyPr/>
        <a:lstStyle/>
        <a:p>
          <a:endParaRPr lang="ru-RU"/>
        </a:p>
      </dgm:t>
    </dgm:pt>
    <dgm:pt modelId="{98D23E98-D99E-4681-9A0B-DC4D064EC332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нерациональное питание</a:t>
          </a:r>
        </a:p>
      </dgm:t>
    </dgm:pt>
    <dgm:pt modelId="{5B5C4CAF-D8A0-4CD8-B458-705F9CA1E948}" type="parTrans" cxnId="{C23F5CD7-E8F9-4BAA-AD5F-33676124E703}">
      <dgm:prSet/>
      <dgm:spPr/>
      <dgm:t>
        <a:bodyPr/>
        <a:lstStyle/>
        <a:p>
          <a:endParaRPr lang="ru-RU"/>
        </a:p>
      </dgm:t>
    </dgm:pt>
    <dgm:pt modelId="{87CE5784-5966-46A2-8AF0-88DA0096CA9F}" type="sibTrans" cxnId="{C23F5CD7-E8F9-4BAA-AD5F-33676124E703}">
      <dgm:prSet/>
      <dgm:spPr/>
      <dgm:t>
        <a:bodyPr/>
        <a:lstStyle/>
        <a:p>
          <a:endParaRPr lang="ru-RU"/>
        </a:p>
      </dgm:t>
    </dgm:pt>
    <dgm:pt modelId="{7F53DDE7-4D93-4C25-AE1E-EE565F58DE45}" type="pres">
      <dgm:prSet presAssocID="{E63743B0-A45D-4FF6-8BAC-94BFDB777841}" presName="CompostProcess" presStyleCnt="0">
        <dgm:presLayoutVars>
          <dgm:dir/>
          <dgm:resizeHandles val="exact"/>
        </dgm:presLayoutVars>
      </dgm:prSet>
      <dgm:spPr/>
    </dgm:pt>
    <dgm:pt modelId="{B2BE5203-59BE-4D39-A564-6492C230BDF0}" type="pres">
      <dgm:prSet presAssocID="{E63743B0-A45D-4FF6-8BAC-94BFDB777841}" presName="arrow" presStyleLbl="bgShp" presStyleIdx="0" presStyleCnt="1"/>
      <dgm:spPr/>
    </dgm:pt>
    <dgm:pt modelId="{987B74BE-3C3F-4842-B0E8-C4780D0CA7C6}" type="pres">
      <dgm:prSet presAssocID="{E63743B0-A45D-4FF6-8BAC-94BFDB777841}" presName="linearProcess" presStyleCnt="0"/>
      <dgm:spPr/>
    </dgm:pt>
    <dgm:pt modelId="{C920F6CD-6531-4EE2-8A42-83CA5E0B2367}" type="pres">
      <dgm:prSet presAssocID="{E77E87C0-DF93-4015-9E1E-A4F3CD468779}" presName="textNode" presStyleLbl="node1" presStyleIdx="0" presStyleCnt="3">
        <dgm:presLayoutVars>
          <dgm:bulletEnabled val="1"/>
        </dgm:presLayoutVars>
      </dgm:prSet>
      <dgm:spPr/>
    </dgm:pt>
    <dgm:pt modelId="{E360D895-807C-4F59-8F6B-5CB3574DC128}" type="pres">
      <dgm:prSet presAssocID="{D389AF09-ACA3-4E35-8F99-80E1AC0E2CE0}" presName="sibTrans" presStyleCnt="0"/>
      <dgm:spPr/>
    </dgm:pt>
    <dgm:pt modelId="{E5BE4381-9705-436C-94FD-662748996563}" type="pres">
      <dgm:prSet presAssocID="{75500542-9089-461E-A141-728CA8C6F56B}" presName="textNode" presStyleLbl="node1" presStyleIdx="1" presStyleCnt="3">
        <dgm:presLayoutVars>
          <dgm:bulletEnabled val="1"/>
        </dgm:presLayoutVars>
      </dgm:prSet>
      <dgm:spPr/>
    </dgm:pt>
    <dgm:pt modelId="{E30E5F1F-259B-4438-8EEA-A28652048BD2}" type="pres">
      <dgm:prSet presAssocID="{F160CC2B-3BBF-4D72-A5F4-C56534F0F993}" presName="sibTrans" presStyleCnt="0"/>
      <dgm:spPr/>
    </dgm:pt>
    <dgm:pt modelId="{89A8C5FC-4264-4862-928C-36145560EAE8}" type="pres">
      <dgm:prSet presAssocID="{98D23E98-D99E-4681-9A0B-DC4D064EC332}" presName="textNode" presStyleLbl="node1" presStyleIdx="2" presStyleCnt="3" custScaleX="112327">
        <dgm:presLayoutVars>
          <dgm:bulletEnabled val="1"/>
        </dgm:presLayoutVars>
      </dgm:prSet>
      <dgm:spPr/>
    </dgm:pt>
  </dgm:ptLst>
  <dgm:cxnLst>
    <dgm:cxn modelId="{6072D202-25D6-4FCD-9327-039F5F3B70EF}" type="presOf" srcId="{E77E87C0-DF93-4015-9E1E-A4F3CD468779}" destId="{C920F6CD-6531-4EE2-8A42-83CA5E0B2367}" srcOrd="0" destOrd="0" presId="urn:microsoft.com/office/officeart/2005/8/layout/hProcess9"/>
    <dgm:cxn modelId="{31135A5F-9BC7-401C-BE95-6F9378AA3FDB}" type="presOf" srcId="{98D23E98-D99E-4681-9A0B-DC4D064EC332}" destId="{89A8C5FC-4264-4862-928C-36145560EAE8}" srcOrd="0" destOrd="0" presId="urn:microsoft.com/office/officeart/2005/8/layout/hProcess9"/>
    <dgm:cxn modelId="{260E326C-3B44-4D7E-8E2E-5052D358D625}" srcId="{E63743B0-A45D-4FF6-8BAC-94BFDB777841}" destId="{75500542-9089-461E-A141-728CA8C6F56B}" srcOrd="1" destOrd="0" parTransId="{7F0FDC4C-AB3E-4070-B93D-634DD7682D87}" sibTransId="{F160CC2B-3BBF-4D72-A5F4-C56534F0F993}"/>
    <dgm:cxn modelId="{828B7FAF-6D38-4B08-A8DD-A5087AB944CD}" type="presOf" srcId="{75500542-9089-461E-A141-728CA8C6F56B}" destId="{E5BE4381-9705-436C-94FD-662748996563}" srcOrd="0" destOrd="0" presId="urn:microsoft.com/office/officeart/2005/8/layout/hProcess9"/>
    <dgm:cxn modelId="{C23F5CD7-E8F9-4BAA-AD5F-33676124E703}" srcId="{E63743B0-A45D-4FF6-8BAC-94BFDB777841}" destId="{98D23E98-D99E-4681-9A0B-DC4D064EC332}" srcOrd="2" destOrd="0" parTransId="{5B5C4CAF-D8A0-4CD8-B458-705F9CA1E948}" sibTransId="{87CE5784-5966-46A2-8AF0-88DA0096CA9F}"/>
    <dgm:cxn modelId="{FBFFBAE9-E368-4C32-8F21-C2CC843B7270}" srcId="{E63743B0-A45D-4FF6-8BAC-94BFDB777841}" destId="{E77E87C0-DF93-4015-9E1E-A4F3CD468779}" srcOrd="0" destOrd="0" parTransId="{B6D0D78C-079F-441E-8BED-C0C8BAF30FE5}" sibTransId="{D389AF09-ACA3-4E35-8F99-80E1AC0E2CE0}"/>
    <dgm:cxn modelId="{5DBF30F9-E1CD-4750-A914-A37C5DF4821B}" type="presOf" srcId="{E63743B0-A45D-4FF6-8BAC-94BFDB777841}" destId="{7F53DDE7-4D93-4C25-AE1E-EE565F58DE45}" srcOrd="0" destOrd="0" presId="urn:microsoft.com/office/officeart/2005/8/layout/hProcess9"/>
    <dgm:cxn modelId="{49808085-4DEA-4F6A-9A99-E8ACFA6747A0}" type="presParOf" srcId="{7F53DDE7-4D93-4C25-AE1E-EE565F58DE45}" destId="{B2BE5203-59BE-4D39-A564-6492C230BDF0}" srcOrd="0" destOrd="0" presId="urn:microsoft.com/office/officeart/2005/8/layout/hProcess9"/>
    <dgm:cxn modelId="{03F0DBDB-472B-47F2-A9D8-CBDEAC32EF85}" type="presParOf" srcId="{7F53DDE7-4D93-4C25-AE1E-EE565F58DE45}" destId="{987B74BE-3C3F-4842-B0E8-C4780D0CA7C6}" srcOrd="1" destOrd="0" presId="urn:microsoft.com/office/officeart/2005/8/layout/hProcess9"/>
    <dgm:cxn modelId="{B3757524-C831-482F-9DFA-11F7107A0DBC}" type="presParOf" srcId="{987B74BE-3C3F-4842-B0E8-C4780D0CA7C6}" destId="{C920F6CD-6531-4EE2-8A42-83CA5E0B2367}" srcOrd="0" destOrd="0" presId="urn:microsoft.com/office/officeart/2005/8/layout/hProcess9"/>
    <dgm:cxn modelId="{973C25C8-053C-46D5-AB93-0A0FC6A738D3}" type="presParOf" srcId="{987B74BE-3C3F-4842-B0E8-C4780D0CA7C6}" destId="{E360D895-807C-4F59-8F6B-5CB3574DC128}" srcOrd="1" destOrd="0" presId="urn:microsoft.com/office/officeart/2005/8/layout/hProcess9"/>
    <dgm:cxn modelId="{855EEE22-472F-4565-959E-1FC68739344D}" type="presParOf" srcId="{987B74BE-3C3F-4842-B0E8-C4780D0CA7C6}" destId="{E5BE4381-9705-436C-94FD-662748996563}" srcOrd="2" destOrd="0" presId="urn:microsoft.com/office/officeart/2005/8/layout/hProcess9"/>
    <dgm:cxn modelId="{CE31DB0D-3E4B-409C-B6F7-5F9304E3234B}" type="presParOf" srcId="{987B74BE-3C3F-4842-B0E8-C4780D0CA7C6}" destId="{E30E5F1F-259B-4438-8EEA-A28652048BD2}" srcOrd="3" destOrd="0" presId="urn:microsoft.com/office/officeart/2005/8/layout/hProcess9"/>
    <dgm:cxn modelId="{3CD63888-F0B2-4EE6-8A51-57CA4CC04B18}" type="presParOf" srcId="{987B74BE-3C3F-4842-B0E8-C4780D0CA7C6}" destId="{89A8C5FC-4264-4862-928C-36145560EAE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890C62-A99E-4411-A968-5B44C08788FE}" type="doc">
      <dgm:prSet loTypeId="urn:microsoft.com/office/officeart/2005/8/layout/hList9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239343A-7C55-469F-9F9B-64CD92DB329B}">
      <dgm:prSet phldrT="[Текст]"/>
      <dgm:spPr/>
      <dgm:t>
        <a:bodyPr/>
        <a:lstStyle/>
        <a:p>
          <a:r>
            <a:rPr lang="ru-RU" dirty="0">
              <a:latin typeface="Georgia" panose="02040502050405020303" pitchFamily="18" charset="0"/>
            </a:rPr>
            <a:t>РФ</a:t>
          </a:r>
        </a:p>
      </dgm:t>
    </dgm:pt>
    <dgm:pt modelId="{1F0406C4-CE41-4772-804D-61E690404EA1}" type="parTrans" cxnId="{63C73987-8060-4B49-AA00-2A3257EA58EC}">
      <dgm:prSet/>
      <dgm:spPr/>
      <dgm:t>
        <a:bodyPr/>
        <a:lstStyle/>
        <a:p>
          <a:endParaRPr lang="ru-RU"/>
        </a:p>
      </dgm:t>
    </dgm:pt>
    <dgm:pt modelId="{F67695F4-353C-4A0E-B299-0A7A008CC244}" type="sibTrans" cxnId="{63C73987-8060-4B49-AA00-2A3257EA58EC}">
      <dgm:prSet/>
      <dgm:spPr/>
      <dgm:t>
        <a:bodyPr/>
        <a:lstStyle/>
        <a:p>
          <a:endParaRPr lang="ru-RU"/>
        </a:p>
      </dgm:t>
    </dgm:pt>
    <dgm:pt modelId="{90B11C91-3DFB-4F16-A394-589C88ADCF68}">
      <dgm:prSet phldrT="[Текст]" custT="1"/>
      <dgm:spPr/>
      <dgm:t>
        <a:bodyPr/>
        <a:lstStyle/>
        <a:p>
          <a:r>
            <a:rPr lang="ru-RU" sz="900" dirty="0">
              <a:latin typeface="Georgia" panose="02040502050405020303" pitchFamily="18" charset="0"/>
            </a:rPr>
            <a:t>Доля ОО, имеющих зарегистрированный в едином реестре ШСК</a:t>
          </a:r>
        </a:p>
        <a:p>
          <a:r>
            <a:rPr lang="ru-RU" sz="3600" dirty="0">
              <a:solidFill>
                <a:srgbClr val="C00000"/>
              </a:solidFill>
              <a:latin typeface="Georgia" panose="02040502050405020303" pitchFamily="18" charset="0"/>
            </a:rPr>
            <a:t>63%</a:t>
          </a:r>
          <a:r>
            <a:rPr lang="ru-RU" sz="3600" dirty="0">
              <a:solidFill>
                <a:srgbClr val="C00000"/>
              </a:solidFill>
            </a:rPr>
            <a:t>  </a:t>
          </a:r>
        </a:p>
      </dgm:t>
    </dgm:pt>
    <dgm:pt modelId="{DF1CCA5B-6535-47A3-9608-43B307FF9C95}" type="parTrans" cxnId="{9AE80E42-2E4B-44AC-A6CC-410B1AE724AD}">
      <dgm:prSet/>
      <dgm:spPr/>
      <dgm:t>
        <a:bodyPr/>
        <a:lstStyle/>
        <a:p>
          <a:endParaRPr lang="ru-RU"/>
        </a:p>
      </dgm:t>
    </dgm:pt>
    <dgm:pt modelId="{71EE3348-F524-42D7-8512-A028C1AE7866}" type="sibTrans" cxnId="{9AE80E42-2E4B-44AC-A6CC-410B1AE724AD}">
      <dgm:prSet/>
      <dgm:spPr/>
      <dgm:t>
        <a:bodyPr/>
        <a:lstStyle/>
        <a:p>
          <a:endParaRPr lang="ru-RU"/>
        </a:p>
      </dgm:t>
    </dgm:pt>
    <dgm:pt modelId="{C2E0CF7F-0A70-4A11-B1F1-5574E884CA2F}">
      <dgm:prSet phldrT="[Текст]"/>
      <dgm:spPr/>
      <dgm:t>
        <a:bodyPr/>
        <a:lstStyle/>
        <a:p>
          <a:r>
            <a:rPr lang="ru-RU">
              <a:latin typeface="Georgia" panose="02040502050405020303" pitchFamily="18" charset="0"/>
            </a:rPr>
            <a:t>ЧР</a:t>
          </a:r>
          <a:endParaRPr lang="ru-RU" dirty="0">
            <a:latin typeface="Georgia" panose="02040502050405020303" pitchFamily="18" charset="0"/>
          </a:endParaRPr>
        </a:p>
      </dgm:t>
    </dgm:pt>
    <dgm:pt modelId="{A3AAC25D-9E9F-4DE6-B4F2-D4F9572D9512}" type="parTrans" cxnId="{F2FFD46D-2B7F-4C2E-8FCC-719045BD77A5}">
      <dgm:prSet/>
      <dgm:spPr/>
      <dgm:t>
        <a:bodyPr/>
        <a:lstStyle/>
        <a:p>
          <a:endParaRPr lang="ru-RU"/>
        </a:p>
      </dgm:t>
    </dgm:pt>
    <dgm:pt modelId="{10762A76-4197-402A-A38E-482F1377FB88}" type="sibTrans" cxnId="{F2FFD46D-2B7F-4C2E-8FCC-719045BD77A5}">
      <dgm:prSet/>
      <dgm:spPr/>
      <dgm:t>
        <a:bodyPr/>
        <a:lstStyle/>
        <a:p>
          <a:endParaRPr lang="ru-RU"/>
        </a:p>
      </dgm:t>
    </dgm:pt>
    <dgm:pt modelId="{BA8EDCAB-4883-4887-BD79-7480794AFCB4}">
      <dgm:prSet phldrT="[Текст]" custT="1"/>
      <dgm:spPr/>
      <dgm:t>
        <a:bodyPr/>
        <a:lstStyle/>
        <a:p>
          <a:r>
            <a:rPr lang="ru-RU" sz="800" dirty="0">
              <a:latin typeface="Georgia" panose="02040502050405020303" pitchFamily="18" charset="0"/>
            </a:rPr>
            <a:t>Доля ОО, имеющих зарегистрированный в едином реестре ШСК</a:t>
          </a:r>
        </a:p>
        <a:p>
          <a:r>
            <a:rPr lang="ru-RU" sz="3600" dirty="0">
              <a:solidFill>
                <a:srgbClr val="C00000"/>
              </a:solidFill>
              <a:latin typeface="Georgia" panose="02040502050405020303" pitchFamily="18" charset="0"/>
            </a:rPr>
            <a:t>61%</a:t>
          </a:r>
          <a:endParaRPr lang="ru-RU" sz="3600" dirty="0">
            <a:solidFill>
              <a:srgbClr val="C00000"/>
            </a:solidFill>
          </a:endParaRPr>
        </a:p>
      </dgm:t>
    </dgm:pt>
    <dgm:pt modelId="{662F4D64-7FC2-41C6-88CF-01A5426BA69A}" type="parTrans" cxnId="{99A3E215-9994-4A05-8251-603629B65114}">
      <dgm:prSet/>
      <dgm:spPr/>
      <dgm:t>
        <a:bodyPr/>
        <a:lstStyle/>
        <a:p>
          <a:endParaRPr lang="ru-RU"/>
        </a:p>
      </dgm:t>
    </dgm:pt>
    <dgm:pt modelId="{253B6756-4F6C-4483-8099-4E3881271EC9}" type="sibTrans" cxnId="{99A3E215-9994-4A05-8251-603629B65114}">
      <dgm:prSet/>
      <dgm:spPr/>
      <dgm:t>
        <a:bodyPr/>
        <a:lstStyle/>
        <a:p>
          <a:endParaRPr lang="ru-RU"/>
        </a:p>
      </dgm:t>
    </dgm:pt>
    <dgm:pt modelId="{4594304C-FB07-463D-AD5A-EBD993BDE32E}" type="pres">
      <dgm:prSet presAssocID="{90890C62-A99E-4411-A968-5B44C08788FE}" presName="list" presStyleCnt="0">
        <dgm:presLayoutVars>
          <dgm:dir/>
          <dgm:animLvl val="lvl"/>
        </dgm:presLayoutVars>
      </dgm:prSet>
      <dgm:spPr/>
    </dgm:pt>
    <dgm:pt modelId="{FF48A3C7-4568-46C5-BC95-982E6026A0A8}" type="pres">
      <dgm:prSet presAssocID="{6239343A-7C55-469F-9F9B-64CD92DB329B}" presName="posSpace" presStyleCnt="0"/>
      <dgm:spPr/>
    </dgm:pt>
    <dgm:pt modelId="{81EC9227-2DED-4243-9D4D-44587C2DE4F7}" type="pres">
      <dgm:prSet presAssocID="{6239343A-7C55-469F-9F9B-64CD92DB329B}" presName="vertFlow" presStyleCnt="0"/>
      <dgm:spPr/>
    </dgm:pt>
    <dgm:pt modelId="{F4EE3E78-C91E-450A-B9F8-AF02E407C975}" type="pres">
      <dgm:prSet presAssocID="{6239343A-7C55-469F-9F9B-64CD92DB329B}" presName="topSpace" presStyleCnt="0"/>
      <dgm:spPr/>
    </dgm:pt>
    <dgm:pt modelId="{D9CDD2D6-E48C-4AB2-9B6E-804077038F0A}" type="pres">
      <dgm:prSet presAssocID="{6239343A-7C55-469F-9F9B-64CD92DB329B}" presName="firstComp" presStyleCnt="0"/>
      <dgm:spPr/>
    </dgm:pt>
    <dgm:pt modelId="{5464E6E4-2758-4FF7-B1CC-F71119A708B6}" type="pres">
      <dgm:prSet presAssocID="{6239343A-7C55-469F-9F9B-64CD92DB329B}" presName="firstChild" presStyleLbl="bgAccFollowNode1" presStyleIdx="0" presStyleCnt="2" custScaleX="103274" custScaleY="179333" custLinFactNeighborX="7038" custLinFactNeighborY="4980"/>
      <dgm:spPr/>
    </dgm:pt>
    <dgm:pt modelId="{A9B1C5A5-8FE1-4F3C-8CE4-17251D3A738B}" type="pres">
      <dgm:prSet presAssocID="{6239343A-7C55-469F-9F9B-64CD92DB329B}" presName="firstChildTx" presStyleLbl="bgAccFollowNode1" presStyleIdx="0" presStyleCnt="2">
        <dgm:presLayoutVars>
          <dgm:bulletEnabled val="1"/>
        </dgm:presLayoutVars>
      </dgm:prSet>
      <dgm:spPr/>
    </dgm:pt>
    <dgm:pt modelId="{FB801EC6-A27D-4055-8BA3-0398D1CF1E3C}" type="pres">
      <dgm:prSet presAssocID="{6239343A-7C55-469F-9F9B-64CD92DB329B}" presName="negSpace" presStyleCnt="0"/>
      <dgm:spPr/>
    </dgm:pt>
    <dgm:pt modelId="{D4D6677C-0FC0-4C54-ACBF-11DFE6232FE3}" type="pres">
      <dgm:prSet presAssocID="{6239343A-7C55-469F-9F9B-64CD92DB329B}" presName="circle" presStyleLbl="node1" presStyleIdx="0" presStyleCnt="2"/>
      <dgm:spPr/>
    </dgm:pt>
    <dgm:pt modelId="{05BF266B-040F-4683-ABD8-A87E0D9F7B9B}" type="pres">
      <dgm:prSet presAssocID="{F67695F4-353C-4A0E-B299-0A7A008CC244}" presName="transSpace" presStyleCnt="0"/>
      <dgm:spPr/>
    </dgm:pt>
    <dgm:pt modelId="{EFA994B5-8544-4EF8-9C25-C1A9C017F73B}" type="pres">
      <dgm:prSet presAssocID="{C2E0CF7F-0A70-4A11-B1F1-5574E884CA2F}" presName="posSpace" presStyleCnt="0"/>
      <dgm:spPr/>
    </dgm:pt>
    <dgm:pt modelId="{52FD484F-C454-438C-BA69-D90B1918CA03}" type="pres">
      <dgm:prSet presAssocID="{C2E0CF7F-0A70-4A11-B1F1-5574E884CA2F}" presName="vertFlow" presStyleCnt="0"/>
      <dgm:spPr/>
    </dgm:pt>
    <dgm:pt modelId="{4C9FB67D-C1E0-4267-A0D6-ED306246BCAF}" type="pres">
      <dgm:prSet presAssocID="{C2E0CF7F-0A70-4A11-B1F1-5574E884CA2F}" presName="topSpace" presStyleCnt="0"/>
      <dgm:spPr/>
    </dgm:pt>
    <dgm:pt modelId="{57238DCF-4447-40A2-B61A-4DC286304E01}" type="pres">
      <dgm:prSet presAssocID="{C2E0CF7F-0A70-4A11-B1F1-5574E884CA2F}" presName="firstComp" presStyleCnt="0"/>
      <dgm:spPr/>
    </dgm:pt>
    <dgm:pt modelId="{854380AA-832B-416F-A1C9-441635942EA6}" type="pres">
      <dgm:prSet presAssocID="{C2E0CF7F-0A70-4A11-B1F1-5574E884CA2F}" presName="firstChild" presStyleLbl="bgAccFollowNode1" presStyleIdx="1" presStyleCnt="2" custScaleY="183830"/>
      <dgm:spPr/>
    </dgm:pt>
    <dgm:pt modelId="{511B1AA8-E989-488B-8495-3BAE9C22118D}" type="pres">
      <dgm:prSet presAssocID="{C2E0CF7F-0A70-4A11-B1F1-5574E884CA2F}" presName="firstChildTx" presStyleLbl="bgAccFollowNode1" presStyleIdx="1" presStyleCnt="2">
        <dgm:presLayoutVars>
          <dgm:bulletEnabled val="1"/>
        </dgm:presLayoutVars>
      </dgm:prSet>
      <dgm:spPr/>
    </dgm:pt>
    <dgm:pt modelId="{A1564689-0443-4334-BA52-B17DC84F6138}" type="pres">
      <dgm:prSet presAssocID="{C2E0CF7F-0A70-4A11-B1F1-5574E884CA2F}" presName="negSpace" presStyleCnt="0"/>
      <dgm:spPr/>
    </dgm:pt>
    <dgm:pt modelId="{4B825C80-E327-4C29-A3EE-FBA9216A9385}" type="pres">
      <dgm:prSet presAssocID="{C2E0CF7F-0A70-4A11-B1F1-5574E884CA2F}" presName="circle" presStyleLbl="node1" presStyleIdx="1" presStyleCnt="2"/>
      <dgm:spPr/>
    </dgm:pt>
  </dgm:ptLst>
  <dgm:cxnLst>
    <dgm:cxn modelId="{99A3E215-9994-4A05-8251-603629B65114}" srcId="{C2E0CF7F-0A70-4A11-B1F1-5574E884CA2F}" destId="{BA8EDCAB-4883-4887-BD79-7480794AFCB4}" srcOrd="0" destOrd="0" parTransId="{662F4D64-7FC2-41C6-88CF-01A5426BA69A}" sibTransId="{253B6756-4F6C-4483-8099-4E3881271EC9}"/>
    <dgm:cxn modelId="{47F7EE33-9E20-44A2-A6EC-E0818849AF33}" type="presOf" srcId="{C2E0CF7F-0A70-4A11-B1F1-5574E884CA2F}" destId="{4B825C80-E327-4C29-A3EE-FBA9216A9385}" srcOrd="0" destOrd="0" presId="urn:microsoft.com/office/officeart/2005/8/layout/hList9"/>
    <dgm:cxn modelId="{00A76E5C-7C2F-4B5E-A851-DB4DC3231253}" type="presOf" srcId="{90890C62-A99E-4411-A968-5B44C08788FE}" destId="{4594304C-FB07-463D-AD5A-EBD993BDE32E}" srcOrd="0" destOrd="0" presId="urn:microsoft.com/office/officeart/2005/8/layout/hList9"/>
    <dgm:cxn modelId="{9AE80E42-2E4B-44AC-A6CC-410B1AE724AD}" srcId="{6239343A-7C55-469F-9F9B-64CD92DB329B}" destId="{90B11C91-3DFB-4F16-A394-589C88ADCF68}" srcOrd="0" destOrd="0" parTransId="{DF1CCA5B-6535-47A3-9608-43B307FF9C95}" sibTransId="{71EE3348-F524-42D7-8512-A028C1AE7866}"/>
    <dgm:cxn modelId="{C459B643-4F5E-46FB-8062-9D032197F838}" type="presOf" srcId="{90B11C91-3DFB-4F16-A394-589C88ADCF68}" destId="{5464E6E4-2758-4FF7-B1CC-F71119A708B6}" srcOrd="0" destOrd="0" presId="urn:microsoft.com/office/officeart/2005/8/layout/hList9"/>
    <dgm:cxn modelId="{5015214B-BE05-43D4-B69D-3AAF057DD438}" type="presOf" srcId="{6239343A-7C55-469F-9F9B-64CD92DB329B}" destId="{D4D6677C-0FC0-4C54-ACBF-11DFE6232FE3}" srcOrd="0" destOrd="0" presId="urn:microsoft.com/office/officeart/2005/8/layout/hList9"/>
    <dgm:cxn modelId="{F2FFD46D-2B7F-4C2E-8FCC-719045BD77A5}" srcId="{90890C62-A99E-4411-A968-5B44C08788FE}" destId="{C2E0CF7F-0A70-4A11-B1F1-5574E884CA2F}" srcOrd="1" destOrd="0" parTransId="{A3AAC25D-9E9F-4DE6-B4F2-D4F9572D9512}" sibTransId="{10762A76-4197-402A-A38E-482F1377FB88}"/>
    <dgm:cxn modelId="{63C73987-8060-4B49-AA00-2A3257EA58EC}" srcId="{90890C62-A99E-4411-A968-5B44C08788FE}" destId="{6239343A-7C55-469F-9F9B-64CD92DB329B}" srcOrd="0" destOrd="0" parTransId="{1F0406C4-CE41-4772-804D-61E690404EA1}" sibTransId="{F67695F4-353C-4A0E-B299-0A7A008CC244}"/>
    <dgm:cxn modelId="{CBBB2EC9-4927-49FE-8C44-95888FB3A945}" type="presOf" srcId="{90B11C91-3DFB-4F16-A394-589C88ADCF68}" destId="{A9B1C5A5-8FE1-4F3C-8CE4-17251D3A738B}" srcOrd="1" destOrd="0" presId="urn:microsoft.com/office/officeart/2005/8/layout/hList9"/>
    <dgm:cxn modelId="{A50327E6-E5B2-47D0-9587-330E034B8600}" type="presOf" srcId="{BA8EDCAB-4883-4887-BD79-7480794AFCB4}" destId="{511B1AA8-E989-488B-8495-3BAE9C22118D}" srcOrd="1" destOrd="0" presId="urn:microsoft.com/office/officeart/2005/8/layout/hList9"/>
    <dgm:cxn modelId="{3FC009F2-AD9B-4CDC-BA72-2B6E90A489D8}" type="presOf" srcId="{BA8EDCAB-4883-4887-BD79-7480794AFCB4}" destId="{854380AA-832B-416F-A1C9-441635942EA6}" srcOrd="0" destOrd="0" presId="urn:microsoft.com/office/officeart/2005/8/layout/hList9"/>
    <dgm:cxn modelId="{EAEB9450-C1C4-4476-B019-D3914C564FB1}" type="presParOf" srcId="{4594304C-FB07-463D-AD5A-EBD993BDE32E}" destId="{FF48A3C7-4568-46C5-BC95-982E6026A0A8}" srcOrd="0" destOrd="0" presId="urn:microsoft.com/office/officeart/2005/8/layout/hList9"/>
    <dgm:cxn modelId="{5E02D169-3F32-4776-AE0F-7F444C54B4CB}" type="presParOf" srcId="{4594304C-FB07-463D-AD5A-EBD993BDE32E}" destId="{81EC9227-2DED-4243-9D4D-44587C2DE4F7}" srcOrd="1" destOrd="0" presId="urn:microsoft.com/office/officeart/2005/8/layout/hList9"/>
    <dgm:cxn modelId="{0F345FE3-DBA0-48D9-8E8D-3E854D9C764C}" type="presParOf" srcId="{81EC9227-2DED-4243-9D4D-44587C2DE4F7}" destId="{F4EE3E78-C91E-450A-B9F8-AF02E407C975}" srcOrd="0" destOrd="0" presId="urn:microsoft.com/office/officeart/2005/8/layout/hList9"/>
    <dgm:cxn modelId="{9B3B3EA8-B26A-4C6A-A2F4-2546D420C0AE}" type="presParOf" srcId="{81EC9227-2DED-4243-9D4D-44587C2DE4F7}" destId="{D9CDD2D6-E48C-4AB2-9B6E-804077038F0A}" srcOrd="1" destOrd="0" presId="urn:microsoft.com/office/officeart/2005/8/layout/hList9"/>
    <dgm:cxn modelId="{17D8D25B-2831-4ED4-99FF-3E4FD837BA2E}" type="presParOf" srcId="{D9CDD2D6-E48C-4AB2-9B6E-804077038F0A}" destId="{5464E6E4-2758-4FF7-B1CC-F71119A708B6}" srcOrd="0" destOrd="0" presId="urn:microsoft.com/office/officeart/2005/8/layout/hList9"/>
    <dgm:cxn modelId="{46B1F2EB-0AF6-4C28-AD94-D355F042EBA5}" type="presParOf" srcId="{D9CDD2D6-E48C-4AB2-9B6E-804077038F0A}" destId="{A9B1C5A5-8FE1-4F3C-8CE4-17251D3A738B}" srcOrd="1" destOrd="0" presId="urn:microsoft.com/office/officeart/2005/8/layout/hList9"/>
    <dgm:cxn modelId="{C35491E9-9B97-4EA0-9E7B-41C442228966}" type="presParOf" srcId="{4594304C-FB07-463D-AD5A-EBD993BDE32E}" destId="{FB801EC6-A27D-4055-8BA3-0398D1CF1E3C}" srcOrd="2" destOrd="0" presId="urn:microsoft.com/office/officeart/2005/8/layout/hList9"/>
    <dgm:cxn modelId="{364B6262-DE1E-4DBC-9016-BC5D1A437C43}" type="presParOf" srcId="{4594304C-FB07-463D-AD5A-EBD993BDE32E}" destId="{D4D6677C-0FC0-4C54-ACBF-11DFE6232FE3}" srcOrd="3" destOrd="0" presId="urn:microsoft.com/office/officeart/2005/8/layout/hList9"/>
    <dgm:cxn modelId="{7D11567F-D539-4C29-AFB8-8AC6F2896C46}" type="presParOf" srcId="{4594304C-FB07-463D-AD5A-EBD993BDE32E}" destId="{05BF266B-040F-4683-ABD8-A87E0D9F7B9B}" srcOrd="4" destOrd="0" presId="urn:microsoft.com/office/officeart/2005/8/layout/hList9"/>
    <dgm:cxn modelId="{615AEB01-973F-4DCF-AB26-ECF86B34F451}" type="presParOf" srcId="{4594304C-FB07-463D-AD5A-EBD993BDE32E}" destId="{EFA994B5-8544-4EF8-9C25-C1A9C017F73B}" srcOrd="5" destOrd="0" presId="urn:microsoft.com/office/officeart/2005/8/layout/hList9"/>
    <dgm:cxn modelId="{1D094CFF-C280-46B8-8858-826B8AF30EE0}" type="presParOf" srcId="{4594304C-FB07-463D-AD5A-EBD993BDE32E}" destId="{52FD484F-C454-438C-BA69-D90B1918CA03}" srcOrd="6" destOrd="0" presId="urn:microsoft.com/office/officeart/2005/8/layout/hList9"/>
    <dgm:cxn modelId="{15B4532E-9AFA-4F15-B455-1C5E4A8F16F5}" type="presParOf" srcId="{52FD484F-C454-438C-BA69-D90B1918CA03}" destId="{4C9FB67D-C1E0-4267-A0D6-ED306246BCAF}" srcOrd="0" destOrd="0" presId="urn:microsoft.com/office/officeart/2005/8/layout/hList9"/>
    <dgm:cxn modelId="{0E595B3F-241E-40F4-97B7-C8A23213911B}" type="presParOf" srcId="{52FD484F-C454-438C-BA69-D90B1918CA03}" destId="{57238DCF-4447-40A2-B61A-4DC286304E01}" srcOrd="1" destOrd="0" presId="urn:microsoft.com/office/officeart/2005/8/layout/hList9"/>
    <dgm:cxn modelId="{C4D790F8-E9B5-4263-8043-794E533C660B}" type="presParOf" srcId="{57238DCF-4447-40A2-B61A-4DC286304E01}" destId="{854380AA-832B-416F-A1C9-441635942EA6}" srcOrd="0" destOrd="0" presId="urn:microsoft.com/office/officeart/2005/8/layout/hList9"/>
    <dgm:cxn modelId="{EB67FE64-04F5-4A2C-AA05-C198537008CB}" type="presParOf" srcId="{57238DCF-4447-40A2-B61A-4DC286304E01}" destId="{511B1AA8-E989-488B-8495-3BAE9C22118D}" srcOrd="1" destOrd="0" presId="urn:microsoft.com/office/officeart/2005/8/layout/hList9"/>
    <dgm:cxn modelId="{A1D2BCC0-A484-4F4B-BCB4-11926D81BAC2}" type="presParOf" srcId="{4594304C-FB07-463D-AD5A-EBD993BDE32E}" destId="{A1564689-0443-4334-BA52-B17DC84F6138}" srcOrd="7" destOrd="0" presId="urn:microsoft.com/office/officeart/2005/8/layout/hList9"/>
    <dgm:cxn modelId="{49B6DFE9-D6DE-43A3-8FE2-C34F7ADC29BE}" type="presParOf" srcId="{4594304C-FB07-463D-AD5A-EBD993BDE32E}" destId="{4B825C80-E327-4C29-A3EE-FBA9216A9385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E5203-59BE-4D39-A564-6492C230BDF0}">
      <dsp:nvSpPr>
        <dsp:cNvPr id="0" name=""/>
        <dsp:cNvSpPr/>
      </dsp:nvSpPr>
      <dsp:spPr>
        <a:xfrm>
          <a:off x="378508" y="0"/>
          <a:ext cx="4289768" cy="349054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0F6CD-6531-4EE2-8A42-83CA5E0B2367}">
      <dsp:nvSpPr>
        <dsp:cNvPr id="0" name=""/>
        <dsp:cNvSpPr/>
      </dsp:nvSpPr>
      <dsp:spPr>
        <a:xfrm>
          <a:off x="1207" y="1047163"/>
          <a:ext cx="1468970" cy="13962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дефицит двигательной активности</a:t>
          </a:r>
        </a:p>
      </dsp:txBody>
      <dsp:txXfrm>
        <a:off x="69365" y="1115321"/>
        <a:ext cx="1332654" cy="1259902"/>
      </dsp:txXfrm>
    </dsp:sp>
    <dsp:sp modelId="{E5BE4381-9705-436C-94FD-662748996563}">
      <dsp:nvSpPr>
        <dsp:cNvPr id="0" name=""/>
        <dsp:cNvSpPr/>
      </dsp:nvSpPr>
      <dsp:spPr>
        <a:xfrm>
          <a:off x="1698367" y="1047163"/>
          <a:ext cx="1468970" cy="13962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большие умственные нагрузки</a:t>
          </a:r>
        </a:p>
      </dsp:txBody>
      <dsp:txXfrm>
        <a:off x="1766525" y="1115321"/>
        <a:ext cx="1332654" cy="1259902"/>
      </dsp:txXfrm>
    </dsp:sp>
    <dsp:sp modelId="{89A8C5FC-4264-4862-928C-36145560EAE8}">
      <dsp:nvSpPr>
        <dsp:cNvPr id="0" name=""/>
        <dsp:cNvSpPr/>
      </dsp:nvSpPr>
      <dsp:spPr>
        <a:xfrm>
          <a:off x="3395528" y="1047163"/>
          <a:ext cx="1650050" cy="13962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нерациональное питание</a:t>
          </a:r>
        </a:p>
      </dsp:txBody>
      <dsp:txXfrm>
        <a:off x="3463686" y="1115321"/>
        <a:ext cx="1513734" cy="12599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4E6E4-2758-4FF7-B1CC-F71119A708B6}">
      <dsp:nvSpPr>
        <dsp:cNvPr id="0" name=""/>
        <dsp:cNvSpPr/>
      </dsp:nvSpPr>
      <dsp:spPr>
        <a:xfrm>
          <a:off x="793378" y="546539"/>
          <a:ext cx="1433145" cy="160729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Georgia" panose="02040502050405020303" pitchFamily="18" charset="0"/>
            </a:rPr>
            <a:t>Доля ОО, имеющих зарегистрированный в едином реестре ШСК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solidFill>
                <a:srgbClr val="C00000"/>
              </a:solidFill>
              <a:latin typeface="Georgia" panose="02040502050405020303" pitchFamily="18" charset="0"/>
            </a:rPr>
            <a:t>63%</a:t>
          </a:r>
          <a:r>
            <a:rPr lang="ru-RU" sz="3600" kern="1200" dirty="0">
              <a:solidFill>
                <a:srgbClr val="C00000"/>
              </a:solidFill>
            </a:rPr>
            <a:t>  </a:t>
          </a:r>
        </a:p>
      </dsp:txBody>
      <dsp:txXfrm>
        <a:off x="1022681" y="546539"/>
        <a:ext cx="1203842" cy="1607290"/>
      </dsp:txXfrm>
    </dsp:sp>
    <dsp:sp modelId="{D4D6677C-0FC0-4C54-ACBF-11DFE6232FE3}">
      <dsp:nvSpPr>
        <dsp:cNvPr id="0" name=""/>
        <dsp:cNvSpPr/>
      </dsp:nvSpPr>
      <dsp:spPr>
        <a:xfrm>
          <a:off x="68488" y="143580"/>
          <a:ext cx="895812" cy="895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latin typeface="Georgia" panose="02040502050405020303" pitchFamily="18" charset="0"/>
            </a:rPr>
            <a:t>РФ</a:t>
          </a:r>
        </a:p>
      </dsp:txBody>
      <dsp:txXfrm>
        <a:off x="199677" y="274769"/>
        <a:ext cx="633434" cy="633434"/>
      </dsp:txXfrm>
    </dsp:sp>
    <dsp:sp modelId="{854380AA-832B-416F-A1C9-441635942EA6}">
      <dsp:nvSpPr>
        <dsp:cNvPr id="0" name=""/>
        <dsp:cNvSpPr/>
      </dsp:nvSpPr>
      <dsp:spPr>
        <a:xfrm>
          <a:off x="3024669" y="501905"/>
          <a:ext cx="1343718" cy="1647595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56896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Georgia" panose="02040502050405020303" pitchFamily="18" charset="0"/>
            </a:rPr>
            <a:t>Доля ОО, имеющих зарегистрированный в едином реестре ШСК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solidFill>
                <a:srgbClr val="C00000"/>
              </a:solidFill>
              <a:latin typeface="Georgia" panose="02040502050405020303" pitchFamily="18" charset="0"/>
            </a:rPr>
            <a:t>61%</a:t>
          </a:r>
          <a:endParaRPr lang="ru-RU" sz="3600" kern="1200" dirty="0">
            <a:solidFill>
              <a:srgbClr val="C00000"/>
            </a:solidFill>
          </a:endParaRPr>
        </a:p>
      </dsp:txBody>
      <dsp:txXfrm>
        <a:off x="3239663" y="501905"/>
        <a:ext cx="1128723" cy="1647595"/>
      </dsp:txXfrm>
    </dsp:sp>
    <dsp:sp modelId="{4B825C80-E327-4C29-A3EE-FBA9216A9385}">
      <dsp:nvSpPr>
        <dsp:cNvPr id="0" name=""/>
        <dsp:cNvSpPr/>
      </dsp:nvSpPr>
      <dsp:spPr>
        <a:xfrm>
          <a:off x="2308019" y="143580"/>
          <a:ext cx="895812" cy="895812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>
              <a:latin typeface="Georgia" panose="02040502050405020303" pitchFamily="18" charset="0"/>
            </a:rPr>
            <a:t>ЧР</a:t>
          </a:r>
          <a:endParaRPr lang="ru-RU" sz="3600" kern="1200" dirty="0">
            <a:latin typeface="Georgia" panose="02040502050405020303" pitchFamily="18" charset="0"/>
          </a:endParaRPr>
        </a:p>
      </dsp:txBody>
      <dsp:txXfrm>
        <a:off x="2439208" y="274769"/>
        <a:ext cx="633434" cy="633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0.7355</cdr:x>
      <cdr:y>0.21566</cdr:y>
    </cdr:from>
    <cdr:to>
      <cdr:x>0.98212</cdr:x>
      <cdr:y>0.34106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02057" y="1313444"/>
          <a:ext cx="3085555" cy="7637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май 2022 - 80 %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2361E-D08A-46CF-9DDA-F1B3AFDCB32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38C58-7691-4636-9337-C3733BB27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60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77EA-89CF-4237-BB8C-D61C2B0D4676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4EFA-A983-479A-8F65-EAABD9D20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632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77EA-89CF-4237-BB8C-D61C2B0D4676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4EFA-A983-479A-8F65-EAABD9D20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613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77EA-89CF-4237-BB8C-D61C2B0D4676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4EFA-A983-479A-8F65-EAABD9D20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72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77EA-89CF-4237-BB8C-D61C2B0D4676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4EFA-A983-479A-8F65-EAABD9D20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82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77EA-89CF-4237-BB8C-D61C2B0D4676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4EFA-A983-479A-8F65-EAABD9D20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52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77EA-89CF-4237-BB8C-D61C2B0D4676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4EFA-A983-479A-8F65-EAABD9D20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95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77EA-89CF-4237-BB8C-D61C2B0D4676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4EFA-A983-479A-8F65-EAABD9D20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83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77EA-89CF-4237-BB8C-D61C2B0D4676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4EFA-A983-479A-8F65-EAABD9D20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90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77EA-89CF-4237-BB8C-D61C2B0D4676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4EFA-A983-479A-8F65-EAABD9D20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52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77EA-89CF-4237-BB8C-D61C2B0D4676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4EFA-A983-479A-8F65-EAABD9D20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88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77EA-89CF-4237-BB8C-D61C2B0D4676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4EFA-A983-479A-8F65-EAABD9D20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86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E77EA-89CF-4237-BB8C-D61C2B0D4676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F4EFA-A983-479A-8F65-EAABD9D20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11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sch7-slobodskoy.ru/wp-content/uploads/2019/08/%D1%84%D0%BE%D0%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0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294" y="970824"/>
            <a:ext cx="8924925" cy="3362025"/>
          </a:xfrm>
        </p:spPr>
        <p:txBody>
          <a:bodyPr>
            <a:normAutofit fontScale="90000"/>
          </a:bodyPr>
          <a:lstStyle/>
          <a:p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Школьный спортивный клуб как основа развития системы физкультурно-спортивного воспитания в общеобразовательных организациях</a:t>
            </a:r>
            <a:br>
              <a:rPr lang="ru-RU" sz="40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ru-RU" sz="4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463" y="4612055"/>
            <a:ext cx="8802806" cy="1106358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ГАУ ЧР ДО «Центр АВАНГАРД» Минобразования Чувашии </a:t>
            </a:r>
          </a:p>
        </p:txBody>
      </p:sp>
      <p:pic>
        <p:nvPicPr>
          <p:cNvPr id="1026" name="Picture 2" descr="Министерство образования и молодежной политики Чувашской Республ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219" y="150981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«Авангард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260" y="127168"/>
            <a:ext cx="11430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catherineasquithgallery.com/uploads/posts/2021-02/1613648093_33-p-foni-dlya-prezentatsii-sportivnie-detskie-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catherineasquithgallery.com/uploads/posts/2021-02/1613648093_33-p-foni-dlya-prezentatsii-sportivnie-detskie-3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catherineasquithgallery.com/uploads/posts/2021-02/1613648093_33-p-foni-dlya-prezentatsii-sportivnie-detskie-3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083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://sch7-slobodskoy.ru/wp-content/uploads/2019/08/%D1%84%D0%BE%D0%B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74880" cy="696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13" y="1628205"/>
            <a:ext cx="5172751" cy="38415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7767" y="222317"/>
            <a:ext cx="6192981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Центр АВАНГАРД </a:t>
            </a:r>
            <a:r>
              <a:rPr lang="ru-RU" dirty="0">
                <a:latin typeface="Georgia" panose="02040502050405020303" pitchFamily="18" charset="0"/>
              </a:rPr>
              <a:t> является оператором по созданию и развитию ШСК в республике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2804440">
            <a:off x="5998430" y="972699"/>
            <a:ext cx="657197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7857058">
            <a:off x="5221125" y="968501"/>
            <a:ext cx="641752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14256" y="1628205"/>
            <a:ext cx="6288580" cy="47975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1. Своевременно вносить в единый всероссийский реестр сведения о вновь созданных ШСК. </a:t>
            </a:r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67540" y="1210817"/>
            <a:ext cx="3965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ЗАДАЧИ И МЕТОДЫ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84269" y="1340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49135" y="1216575"/>
            <a:ext cx="4884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ОЗНАКОМЛЕНИЕ С ДЕЯТЕЛЬНОСТЬЮ ШСК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1069" y="5615158"/>
            <a:ext cx="5353395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Georgia" panose="02040502050405020303" pitchFamily="18" charset="0"/>
              </a:rPr>
              <a:t>«Современные технологии + творческая деятельность+ сотрудничество </a:t>
            </a:r>
          </a:p>
          <a:p>
            <a:pPr algn="ctr"/>
            <a:r>
              <a:rPr lang="ru-RU" b="1" i="1" dirty="0">
                <a:latin typeface="Georgia" panose="02040502050405020303" pitchFamily="18" charset="0"/>
              </a:rPr>
              <a:t>= формула успешной работы ШСК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2364" y="28311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051665" y="1611983"/>
            <a:ext cx="66349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>
                <a:latin typeface="Georgia" panose="02040502050405020303" pitchFamily="18" charset="0"/>
              </a:rPr>
              <a:t>Повысить уровень профессиональной подготовки </a:t>
            </a:r>
          </a:p>
          <a:p>
            <a:r>
              <a:rPr lang="ru-RU" sz="1400" dirty="0">
                <a:latin typeface="Georgia" panose="02040502050405020303" pitchFamily="18" charset="0"/>
              </a:rPr>
              <a:t>руководителей ШСК через участие в серии образовательных </a:t>
            </a:r>
            <a:r>
              <a:rPr lang="ru-RU" sz="1400" dirty="0" err="1">
                <a:latin typeface="Georgia" panose="02040502050405020303" pitchFamily="18" charset="0"/>
              </a:rPr>
              <a:t>интенсивов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 </a:t>
            </a:r>
          </a:p>
          <a:p>
            <a:r>
              <a:rPr lang="ru-RU" sz="1400" dirty="0">
                <a:latin typeface="Georgia" panose="02040502050405020303" pitchFamily="18" charset="0"/>
              </a:rPr>
              <a:t>2. Разработать и внедрить систему поощрений, </a:t>
            </a:r>
          </a:p>
          <a:p>
            <a:r>
              <a:rPr lang="ru-RU" sz="1400" dirty="0">
                <a:latin typeface="Georgia" panose="02040502050405020303" pitchFamily="18" charset="0"/>
              </a:rPr>
              <a:t>способствующих повышению мотивации руководителей 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и членов ШСК</a:t>
            </a:r>
          </a:p>
          <a:p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3. Активизировать взаимодействие с заинтересованными ведомствами (федерации по видам спорта, общественные организации и др.), в целях проведения совместных мероприятий</a:t>
            </a:r>
          </a:p>
          <a:p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4. Популяризировать идеи и принципы деятельности ШСК в молодёжной среде через наращивание присутствия в информационном поле</a:t>
            </a:r>
          </a:p>
          <a:p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5. Вовлечь представителей родительского сообщества в процесс подготовки и проведения школьных мероприятий </a:t>
            </a:r>
          </a:p>
          <a:p>
            <a:r>
              <a:rPr lang="ru-RU" sz="1400" dirty="0">
                <a:latin typeface="Georgia" panose="02040502050405020303" pitchFamily="18" charset="0"/>
              </a:rPr>
              <a:t>физкультурно-спортивной направленности</a:t>
            </a:r>
          </a:p>
          <a:p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6. Обеспечить нормативно-правовое и методическое сопровождение деятельности школьных спортивных клубов </a:t>
            </a:r>
          </a:p>
        </p:txBody>
      </p:sp>
    </p:spTree>
    <p:extLst>
      <p:ext uri="{BB962C8B-B14F-4D97-AF65-F5344CB8AC3E}">
        <p14:creationId xmlns:p14="http://schemas.microsoft.com/office/powerpoint/2010/main" val="1107278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://sch7-slobodskoy.ru/wp-content/uploads/2019/08/%D1%84%D0%BE%D0%B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74880" cy="696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84269" y="1340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442364" y="28311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14374" y="80339"/>
            <a:ext cx="6946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РЕСПУБЛИКАНСКИЕ МЕРОПРИЯТИЯ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58703F-7E63-49B8-9B96-3F800551CDF8}"/>
              </a:ext>
            </a:extLst>
          </p:cNvPr>
          <p:cNvSpPr txBox="1"/>
          <p:nvPr/>
        </p:nvSpPr>
        <p:spPr>
          <a:xfrm>
            <a:off x="0" y="683898"/>
            <a:ext cx="1237488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РЕСПУБЛИКАНСКИЕ СОРЕВНОВАНИЯ ПО ПЛАВАНИЮ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РЕСПУБЛИКАНСКИЕ ИГРЫ ШСК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РЕСПУБЛИКАНСКИЙ КОНКУРС НА ЛУЧШУЮ ЗАРЯДКУ «НА ЗАРЯДКУ СТАНОВИСЬ!»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РЕСПУБЛИКАНСКИЙ ЭТАП ВСЕРОССИЙСКОЙ ЗАОЧНОЙ АКЦИИ 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    </a:t>
            </a:r>
            <a:r>
              <a:rPr lang="ru-RU" b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«ФИЗИЧЕСКАЯ КУЛЬТУРА И СПОРТ – АЛЬТЕРНАТИВА ПАГУБНЫМ ПРИВЫЧКАМ»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РЕГИОНАЛЬНЫЙ ЭТАП ОТКРЫТОГО ЗАОЧНОГО ВСЕРОССИЙСКОГО СМОТРА-КОНКУРСА НА ЛУЧШУЮ ПОСТАНОВКУ ФИЗКУЛЬТУРНОЙ РАБОТЫ И РАЗВИТИЕ МАССОВОГО СПОРТА СРЕДИ ШСК В 2021-2022 УЧЕБНОМ ГОДУ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РЕГИОНАЛЬНЫЙ ЭТАП ВСЕРОССИЙСКОГО КОНКУРСА СОЦИАЛЬНОЙ РЕКЛАМЫ В ОБЛАСТИ ФОРМИРОВАНИЯ КУЛЬТУРЫ ЗДОРОВОГО И БЕЗОПАСНОГО ОБРАЗА ЖИЗНИ «СТИЛЬ ЖИЗНИ – ЗДОРОВЬЕ!»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ДРУГИЕ РЕСПУБЛИКАНСКИЕ СОРЕВНОВАНИЯ ПО ВИДАМ СПОРТА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     (ЛЫЖНЫЕ ГОНКИ, МИНИ-ФУТБОЛ, ШАШКИ, ШАХМАТЫ И Т.Д.)</a:t>
            </a:r>
          </a:p>
        </p:txBody>
      </p:sp>
    </p:spTree>
    <p:extLst>
      <p:ext uri="{BB962C8B-B14F-4D97-AF65-F5344CB8AC3E}">
        <p14:creationId xmlns:p14="http://schemas.microsoft.com/office/powerpoint/2010/main" val="1121054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://sch7-slobodskoy.ru/wp-content/uploads/2019/08/%D1%84%D0%BE%D0%B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74880" cy="696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84269" y="1340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442364" y="28311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61427" y="326955"/>
            <a:ext cx="9991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РЕЙТИНГ СРЕДИ ШКОЛЬНЫХ СПОРТИВНЫХ КЛУБОВ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4AD6C-9C22-419C-BEDB-EA7A312441EF}"/>
              </a:ext>
            </a:extLst>
          </p:cNvPr>
          <p:cNvSpPr txBox="1"/>
          <p:nvPr/>
        </p:nvSpPr>
        <p:spPr>
          <a:xfrm>
            <a:off x="155575" y="1235336"/>
            <a:ext cx="11803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НАЛИЧИЕ ВСЕХ ЛОКАЛЬНЫХ АКТОВ ПО СОЗДАНИЮ И ФУНКЦИОНИРОВАНИЮ ШСК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ЗАПОЛНЯЕМОСТЬ БАННЕРОВ О ДЕЯТЕЛЬНОСТИ ШСК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УЧАСТИЕ В РЕСПУБЛИКАНСКИХ МЕРОПРИЯТИЯХ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УЧАСТИЕ ВО ВСЕРОССИЙСКИХ МЕРОПРИЯТИЯХ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ОХВАТ ОБУЧАЮЩИХСЯ ШКОЛЫ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КОЛИЧЕСТВО КУЛЬТИВИРУЕМЫХ ВИДОВ СПОРТА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РАБОТА «ТРУДНЫМИ ПОДРОСТКАМИ» И ДЕТЬМИ С ОВЗ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ДРУГОЕ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2137" y="5104263"/>
            <a:ext cx="4121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ИТОГИ </a:t>
            </a:r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2022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ГОДА</a:t>
            </a:r>
            <a:endParaRPr lang="ru-RU" b="1" dirty="0"/>
          </a:p>
        </p:txBody>
      </p:sp>
      <p:sp>
        <p:nvSpPr>
          <p:cNvPr id="11" name="Стрелка: вправо 6">
            <a:extLst>
              <a:ext uri="{FF2B5EF4-FFF2-40B4-BE49-F238E27FC236}">
                <a16:creationId xmlns:a16="http://schemas.microsoft.com/office/drawing/2014/main" id="{F7352EDF-9F6F-465D-8B38-A525213A820A}"/>
              </a:ext>
            </a:extLst>
          </p:cNvPr>
          <p:cNvSpPr/>
          <p:nvPr/>
        </p:nvSpPr>
        <p:spPr>
          <a:xfrm>
            <a:off x="4153395" y="5501905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6CA1FF-6647-4749-8562-EF92AFCF6ADA}"/>
              </a:ext>
            </a:extLst>
          </p:cNvPr>
          <p:cNvSpPr txBox="1"/>
          <p:nvPr/>
        </p:nvSpPr>
        <p:spPr>
          <a:xfrm>
            <a:off x="5314287" y="4862865"/>
            <a:ext cx="59214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ЛУЧШИЙ ШКОЛЬНЫЙ СПОРТИВНЫЙ КЛУБ ЧУВАШСКОЙ РЕСПУБЛИКИ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D5B597B-A4CB-4609-823A-D4D0D2A980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97" y="1815877"/>
            <a:ext cx="4031022" cy="2686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5119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svetmayaka.ru/media/ckeditor/2017/06/07/komp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75" y="20964"/>
            <a:ext cx="3542158" cy="234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9031" y="20964"/>
            <a:ext cx="10204938" cy="117018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Здоровье детей и подростков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58961" y="1427999"/>
            <a:ext cx="6312875" cy="53244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242537" y="1428000"/>
            <a:ext cx="546002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количество абсолютно здоровых детей в России не превышает 12%</a:t>
            </a: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 последние 10 лет во всех возрастных группах наблюдается стремительный рост числа функциональных нарушений и хронических заболеваний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 значительной части подростков выявлена высокая предрасположенность к различным формам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девиатного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поведения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  последние 10 лет общая заболеваемость психическими расстройствами и  расстройствами поведения увеличилась на 11%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669020089"/>
              </p:ext>
            </p:extLst>
          </p:nvPr>
        </p:nvGraphicFramePr>
        <p:xfrm>
          <a:off x="87923" y="3367454"/>
          <a:ext cx="5046786" cy="3490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9491" y="2521264"/>
            <a:ext cx="5219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 соответствии с данными Министерства здравоохранения Чувашской Республики за 2021 г. доля учащихся I группы здоровья составляет 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29,3%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8400" y="3826933"/>
            <a:ext cx="189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eorgia" panose="02040502050405020303" pitchFamily="18" charset="0"/>
              </a:rPr>
              <a:t>причины</a:t>
            </a:r>
          </a:p>
        </p:txBody>
      </p:sp>
    </p:spTree>
    <p:extLst>
      <p:ext uri="{BB962C8B-B14F-4D97-AF65-F5344CB8AC3E}">
        <p14:creationId xmlns:p14="http://schemas.microsoft.com/office/powerpoint/2010/main" val="864821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://sch7-slobodskoy.ru/wp-content/uploads/2019/08/%D1%84%D0%BE%D0%B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" y="0"/>
            <a:ext cx="12374880" cy="696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0554" y="3104816"/>
            <a:ext cx="5691446" cy="3753183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r"/>
            <a:br>
              <a:rPr lang="ru-RU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r>
              <a:rPr lang="ru-RU" sz="2700" i="1" dirty="0">
                <a:latin typeface="Georgia" panose="02040502050405020303" pitchFamily="18" charset="0"/>
              </a:rPr>
              <a:t>«Правительству Российской Федерации обеспечить завершение    создания к 2024 году школьных спортивных клубов в общеобразовательных организациях…а также участие таких клубов в спортивных соревнованиях, проводимых школьными спортивными лигами»</a:t>
            </a:r>
            <a:br>
              <a:rPr lang="ru-RU" sz="2700" i="1" dirty="0">
                <a:latin typeface="Georgia" panose="02040502050405020303" pitchFamily="18" charset="0"/>
              </a:rPr>
            </a:br>
            <a:br>
              <a:rPr lang="ru-RU" sz="2700" i="1" dirty="0">
                <a:latin typeface="Georgia" panose="02040502050405020303" pitchFamily="18" charset="0"/>
              </a:rPr>
            </a:br>
            <a:r>
              <a:rPr lang="ru-RU" sz="2700" i="1" dirty="0">
                <a:latin typeface="Georgia" panose="02040502050405020303" pitchFamily="18" charset="0"/>
              </a:rPr>
              <a:t>В.В. Путин</a:t>
            </a:r>
            <a:br>
              <a:rPr lang="ru-RU" sz="2700" dirty="0">
                <a:latin typeface="Georgia" panose="02040502050405020303" pitchFamily="18" charset="0"/>
              </a:rPr>
            </a:br>
            <a:br>
              <a:rPr lang="ru-RU" sz="2700" i="1" dirty="0">
                <a:latin typeface="Georgia" panose="02040502050405020303" pitchFamily="18" charset="0"/>
              </a:rPr>
            </a:br>
            <a:r>
              <a:rPr lang="ru-RU" sz="3600" i="1" dirty="0">
                <a:latin typeface="Georgia" panose="02040502050405020303" pitchFamily="18" charset="0"/>
              </a:rPr>
              <a:t>        </a:t>
            </a:r>
            <a:br>
              <a:rPr lang="ru-RU" sz="3600" i="1" dirty="0">
                <a:latin typeface="Georgia" panose="02040502050405020303" pitchFamily="18" charset="0"/>
              </a:rPr>
            </a:br>
            <a:br>
              <a:rPr lang="ru-RU" sz="3600" i="1" dirty="0"/>
            </a:br>
            <a:br>
              <a:rPr lang="ru-RU" sz="3600" i="1" dirty="0">
                <a:latin typeface="Georgia" panose="02040502050405020303" pitchFamily="18" charset="0"/>
              </a:rPr>
            </a:br>
            <a:r>
              <a:rPr lang="ru-RU" sz="3600" i="1" dirty="0">
                <a:latin typeface="Georgia" panose="02040502050405020303" pitchFamily="18" charset="0"/>
              </a:rPr>
              <a:t> 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00180" y="68422"/>
            <a:ext cx="1195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Государственный приоритет в создании ШСК</a:t>
            </a:r>
          </a:p>
        </p:txBody>
      </p:sp>
      <p:pic>
        <p:nvPicPr>
          <p:cNvPr id="6" name="Рисунок 5" descr="https://avatars.mds.yandex.net/get-zen_doc/4368340/pub_60394c99732f3c7f624342d7_60394cf2732f3c7f6243dd3f/scale_24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18" y="886868"/>
            <a:ext cx="5644535" cy="2039811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</p:pic>
      <p:pic>
        <p:nvPicPr>
          <p:cNvPr id="8" name="Рисунок 7" descr="https://avatars.mds.yandex.net/get-zen_doc/2749135/pub_60394c99732f3c7f624342d7_60395bf16cd9133fa6875bd9/scale_240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17" y="3306167"/>
            <a:ext cx="5644535" cy="3275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" t="11607" r="4839" b="9169"/>
          <a:stretch/>
        </p:blipFill>
        <p:spPr>
          <a:xfrm>
            <a:off x="6909262" y="914993"/>
            <a:ext cx="4760421" cy="201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79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://sch7-slobodskoy.ru/wp-content/uploads/2019/08/%D1%84%D0%BE%D0%B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74880" cy="696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52" y="950535"/>
            <a:ext cx="5281244" cy="5125915"/>
          </a:xfrm>
        </p:spPr>
        <p:txBody>
          <a:bodyPr>
            <a:normAutofit/>
          </a:bodyPr>
          <a:lstStyle/>
          <a:p>
            <a:pPr algn="r"/>
            <a:br>
              <a:rPr lang="ru-RU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r>
              <a:rPr lang="ru-RU" sz="3600" i="1" dirty="0">
                <a:latin typeface="Georgia" panose="02040502050405020303" pitchFamily="18" charset="0"/>
              </a:rPr>
              <a:t>        </a:t>
            </a:r>
            <a:br>
              <a:rPr lang="ru-RU" sz="3600" i="1" dirty="0">
                <a:latin typeface="Georgia" panose="02040502050405020303" pitchFamily="18" charset="0"/>
              </a:rPr>
            </a:br>
            <a:br>
              <a:rPr lang="ru-RU" sz="3600" i="1" dirty="0"/>
            </a:br>
            <a:br>
              <a:rPr lang="ru-RU" sz="3600" i="1" dirty="0">
                <a:latin typeface="Georgia" panose="02040502050405020303" pitchFamily="18" charset="0"/>
              </a:rPr>
            </a:br>
            <a:r>
              <a:rPr lang="ru-RU" sz="3600" i="1" dirty="0">
                <a:latin typeface="Georgia" panose="02040502050405020303" pitchFamily="18" charset="0"/>
              </a:rPr>
              <a:t> 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39152" y="182880"/>
            <a:ext cx="1195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Нормативно-правовая база</a:t>
            </a:r>
          </a:p>
          <a:p>
            <a:pPr algn="ctr"/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812" y="1442978"/>
            <a:ext cx="114372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Федеральный закон от 29 декабря 2012 г № 273 – ФЗ «Об образовании в Российской Федерации»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Федеральный закон от 19 мая 1995 г.  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№82 - ФЗ «Об общественных объединениях»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Федеральный закон от 4 декабря 2007г. №329-ФЗ «О физической культуре в Российской Федерации»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«Стратегия развития физической культуры и спорта в Российской Федерации на период до 2030 года» утверждена распоряжением Правительства Российской Федерации от 24 ноября 2020 года № 3081-р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Перечень поручений Президента РФ по итогам заседания Совета по развитию физической культуры и спорта от 10 октября 2019 г. Пр -2397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«Межотраслевая программа развития школьного спорта до 2024 года» утверждена приказом Минспорта России и Минпросвещения России от «17» февраля 2021 г. № 86/59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Приказ Минобрнауки России от 23 марта 2020 года № 117 «Об утверждении порядка осуществления деятельности школьных спортивных клубов (в том числе в виде общественных объединений), не являющихся юридическими лицами»</a:t>
            </a:r>
          </a:p>
        </p:txBody>
      </p:sp>
    </p:spTree>
    <p:extLst>
      <p:ext uri="{BB962C8B-B14F-4D97-AF65-F5344CB8AC3E}">
        <p14:creationId xmlns:p14="http://schemas.microsoft.com/office/powerpoint/2010/main" val="4205379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://sch7-slobodskoy.ru/wp-content/uploads/2019/08/%D1%84%D0%BE%D0%B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69"/>
            <a:ext cx="12374880" cy="696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52" y="950535"/>
            <a:ext cx="5281244" cy="5125915"/>
          </a:xfrm>
        </p:spPr>
        <p:txBody>
          <a:bodyPr>
            <a:normAutofit/>
          </a:bodyPr>
          <a:lstStyle/>
          <a:p>
            <a:pPr algn="r"/>
            <a:br>
              <a:rPr lang="ru-RU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r>
              <a:rPr lang="ru-RU" sz="3600" i="1" dirty="0">
                <a:latin typeface="Georgia" panose="02040502050405020303" pitchFamily="18" charset="0"/>
              </a:rPr>
              <a:t>        </a:t>
            </a:r>
            <a:br>
              <a:rPr lang="ru-RU" sz="3600" i="1" dirty="0">
                <a:latin typeface="Georgia" panose="02040502050405020303" pitchFamily="18" charset="0"/>
              </a:rPr>
            </a:br>
            <a:br>
              <a:rPr lang="ru-RU" sz="3600" i="1" dirty="0"/>
            </a:br>
            <a:br>
              <a:rPr lang="ru-RU" sz="3600" i="1" dirty="0">
                <a:latin typeface="Georgia" panose="02040502050405020303" pitchFamily="18" charset="0"/>
              </a:rPr>
            </a:br>
            <a:r>
              <a:rPr lang="ru-RU" sz="3600" i="1" dirty="0">
                <a:latin typeface="Georgia" panose="02040502050405020303" pitchFamily="18" charset="0"/>
              </a:rPr>
              <a:t> </a:t>
            </a:r>
            <a:endParaRPr lang="ru-RU" i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93160144"/>
              </p:ext>
            </p:extLst>
          </p:nvPr>
        </p:nvGraphicFramePr>
        <p:xfrm>
          <a:off x="4943998" y="2505808"/>
          <a:ext cx="7248002" cy="4147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8609" y="261257"/>
            <a:ext cx="12033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Единый всероссийский реестр школьных спортивных клубов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23361723"/>
              </p:ext>
            </p:extLst>
          </p:nvPr>
        </p:nvGraphicFramePr>
        <p:xfrm>
          <a:off x="158609" y="1182785"/>
          <a:ext cx="4347449" cy="2293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67854" y="1107289"/>
            <a:ext cx="4844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  <a:latin typeface="Georgia" panose="02040502050405020303" pitchFamily="18" charset="0"/>
              </a:rPr>
              <a:t>https://еип-фкис.рф/сведения-о-шск/</a:t>
            </a: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377579" y="3559659"/>
            <a:ext cx="4347449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Целевой показатель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7710" y="4439216"/>
            <a:ext cx="2747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 2022 году 80%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8609" y="5766201"/>
            <a:ext cx="1981793" cy="92333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На рассмотрении</a:t>
            </a:r>
          </a:p>
          <a:p>
            <a:pPr algn="ctr"/>
            <a:r>
              <a:rPr lang="ru-RU" dirty="0">
                <a:latin typeface="Georgia" panose="02040502050405020303" pitchFamily="18" charset="0"/>
              </a:rPr>
              <a:t>56ШСК  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2467838" y="5938076"/>
            <a:ext cx="448408" cy="4582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199041" y="5764403"/>
            <a:ext cx="1425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Georgia" panose="02040502050405020303" pitchFamily="18" charset="0"/>
              </a:rPr>
              <a:t>74 %</a:t>
            </a:r>
          </a:p>
        </p:txBody>
      </p:sp>
      <p:sp>
        <p:nvSpPr>
          <p:cNvPr id="16" name="Выгнутая влево стрелка 15"/>
          <p:cNvSpPr/>
          <p:nvPr/>
        </p:nvSpPr>
        <p:spPr>
          <a:xfrm rot="17102859" flipH="1" flipV="1">
            <a:off x="4865607" y="-287924"/>
            <a:ext cx="940894" cy="371447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9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://sch7-slobodskoy.ru/wp-content/uploads/2019/08/%D1%84%D0%BE%D0%B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74880" cy="696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52" y="950535"/>
            <a:ext cx="5281244" cy="5125915"/>
          </a:xfrm>
        </p:spPr>
        <p:txBody>
          <a:bodyPr>
            <a:normAutofit/>
          </a:bodyPr>
          <a:lstStyle/>
          <a:p>
            <a:pPr algn="r"/>
            <a:br>
              <a:rPr lang="ru-RU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r>
              <a:rPr lang="ru-RU" sz="3600" i="1" dirty="0">
                <a:latin typeface="Georgia" panose="02040502050405020303" pitchFamily="18" charset="0"/>
              </a:rPr>
              <a:t>        </a:t>
            </a:r>
            <a:br>
              <a:rPr lang="ru-RU" sz="3600" i="1" dirty="0">
                <a:latin typeface="Georgia" panose="02040502050405020303" pitchFamily="18" charset="0"/>
              </a:rPr>
            </a:br>
            <a:br>
              <a:rPr lang="ru-RU" sz="3600" i="1" dirty="0"/>
            </a:br>
            <a:br>
              <a:rPr lang="ru-RU" sz="3600" i="1" dirty="0">
                <a:latin typeface="Georgia" panose="02040502050405020303" pitchFamily="18" charset="0"/>
              </a:rPr>
            </a:br>
            <a:r>
              <a:rPr lang="ru-RU" sz="3600" i="1" dirty="0">
                <a:latin typeface="Georgia" panose="02040502050405020303" pitchFamily="18" charset="0"/>
              </a:rPr>
              <a:t> 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39152" y="182880"/>
            <a:ext cx="1195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Статистические данные в разрезе муниципалитетов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45285453"/>
              </p:ext>
            </p:extLst>
          </p:nvPr>
        </p:nvGraphicFramePr>
        <p:xfrm>
          <a:off x="0" y="578969"/>
          <a:ext cx="12192000" cy="6090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7179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://sch7-slobodskoy.ru/wp-content/uploads/2019/08/%D1%84%D0%BE%D0%B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74880" cy="696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52" y="950535"/>
            <a:ext cx="5281244" cy="5125915"/>
          </a:xfrm>
        </p:spPr>
        <p:txBody>
          <a:bodyPr>
            <a:normAutofit/>
          </a:bodyPr>
          <a:lstStyle/>
          <a:p>
            <a:pPr algn="r"/>
            <a:br>
              <a:rPr lang="ru-RU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r>
              <a:rPr lang="ru-RU" sz="3600" i="1" dirty="0">
                <a:latin typeface="Georgia" panose="02040502050405020303" pitchFamily="18" charset="0"/>
              </a:rPr>
              <a:t>        </a:t>
            </a:r>
            <a:br>
              <a:rPr lang="ru-RU" sz="3600" i="1" dirty="0">
                <a:latin typeface="Georgia" panose="02040502050405020303" pitchFamily="18" charset="0"/>
              </a:rPr>
            </a:br>
            <a:br>
              <a:rPr lang="ru-RU" sz="3600" i="1" dirty="0"/>
            </a:br>
            <a:br>
              <a:rPr lang="ru-RU" sz="3600" i="1" dirty="0">
                <a:latin typeface="Georgia" panose="02040502050405020303" pitchFamily="18" charset="0"/>
              </a:rPr>
            </a:br>
            <a:r>
              <a:rPr lang="ru-RU" sz="3600" i="1" dirty="0">
                <a:latin typeface="Georgia" panose="02040502050405020303" pitchFamily="18" charset="0"/>
              </a:rPr>
              <a:t> </a:t>
            </a:r>
            <a:endParaRPr lang="ru-RU" i="1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63843116"/>
              </p:ext>
            </p:extLst>
          </p:nvPr>
        </p:nvGraphicFramePr>
        <p:xfrm>
          <a:off x="-68217" y="554921"/>
          <a:ext cx="12511314" cy="6303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48526" y="0"/>
            <a:ext cx="94778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Рейтинг выполнения целевого показателя (%) муниципальных образований 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(учитываются только зарегистрированные во всероссийском реестре ШСК 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от общего количества общеобразовательных организаций)</a:t>
            </a:r>
          </a:p>
        </p:txBody>
      </p:sp>
    </p:spTree>
    <p:extLst>
      <p:ext uri="{BB962C8B-B14F-4D97-AF65-F5344CB8AC3E}">
        <p14:creationId xmlns:p14="http://schemas.microsoft.com/office/powerpoint/2010/main" val="1060709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://sch7-slobodskoy.ru/wp-content/uploads/2019/08/%D1%84%D0%BE%D0%B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74880" cy="696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48358" y="378616"/>
            <a:ext cx="6460195" cy="92333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ШСК – это площадка объединяющая  педагогов, родителей и обучающихся, способствующая развитию физической культуры, спорта и туризма.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0318" y="3812038"/>
            <a:ext cx="5105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Цель ШСК: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Georgia" panose="02040502050405020303" pitchFamily="18" charset="0"/>
              </a:rPr>
              <a:t>оздоровление обучающихся через организацию внеурочной деятельности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Georgia" panose="02040502050405020303" pitchFamily="18" charset="0"/>
              </a:rPr>
              <a:t>повышение уровня физического и духовного развития, образованности подрастающего поколения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Georgia" panose="02040502050405020303" pitchFamily="18" charset="0"/>
              </a:rPr>
              <a:t>приобщение детей к здоровому образу жизни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6620" y="1838472"/>
            <a:ext cx="6421933" cy="4585871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Georgia" panose="02040502050405020303" pitchFamily="18" charset="0"/>
              </a:rPr>
              <a:t>Функции ШСК: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Georgia" panose="02040502050405020303" pitchFamily="18" charset="0"/>
              </a:rPr>
              <a:t>популяризация в школе основных идей физической культуры, спорта, ЗОЖ.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Georgia" panose="02040502050405020303" pitchFamily="18" charset="0"/>
              </a:rPr>
              <a:t>создание и развитие спортивных секций, охватывающих обучающихся всей школы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Georgia" panose="02040502050405020303" pitchFamily="18" charset="0"/>
              </a:rPr>
              <a:t>организация и проведение физкультурно-спортивных, физкультурно-оздоровительных, социально-значимых мероприятий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Georgia" panose="02040502050405020303" pitchFamily="18" charset="0"/>
              </a:rPr>
              <a:t>формирование команд по видам спорта и обеспечение их участия в соревнованиях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Georgia" panose="02040502050405020303" pitchFamily="18" charset="0"/>
              </a:rPr>
              <a:t>создание условий для подготовки членов клуба к выполнению нормативов ГТО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Georgia" panose="02040502050405020303" pitchFamily="18" charset="0"/>
              </a:rPr>
              <a:t>поощрение обучающихся, достигших высоких показателей в физкультурно-спортивной работе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Georgia" panose="02040502050405020303" pitchFamily="18" charset="0"/>
              </a:rPr>
              <a:t>расширение и укрепление материально-технической базы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Georgia" panose="02040502050405020303" pitchFamily="18" charset="0"/>
              </a:rPr>
              <a:t>организация спортивно-массовой работы с обучающимися с отклонениями в состоянии здоровья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Georgia" panose="02040502050405020303" pitchFamily="18" charset="0"/>
              </a:rPr>
              <a:t>практико-ориентированная </a:t>
            </a:r>
            <a:r>
              <a:rPr lang="ru-RU" sz="1600">
                <a:latin typeface="Georgia" panose="02040502050405020303" pitchFamily="18" charset="0"/>
              </a:rPr>
              <a:t>спортивная деятельность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37" y="378616"/>
            <a:ext cx="1456429" cy="13732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237" y="378616"/>
            <a:ext cx="3295689" cy="13732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48" y="2044671"/>
            <a:ext cx="2426991" cy="13420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999" y="2052297"/>
            <a:ext cx="2130861" cy="133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90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://sch7-slobodskoy.ru/wp-content/uploads/2019/08/%D1%84%D0%BE%D0%B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74880" cy="696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52" y="950535"/>
            <a:ext cx="5281244" cy="5125915"/>
          </a:xfrm>
        </p:spPr>
        <p:txBody>
          <a:bodyPr>
            <a:normAutofit/>
          </a:bodyPr>
          <a:lstStyle/>
          <a:p>
            <a:pPr algn="r"/>
            <a:br>
              <a:rPr lang="ru-RU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r>
              <a:rPr lang="ru-RU" sz="3600" i="1" dirty="0">
                <a:latin typeface="Georgia" panose="02040502050405020303" pitchFamily="18" charset="0"/>
              </a:rPr>
              <a:t>        </a:t>
            </a:r>
            <a:br>
              <a:rPr lang="ru-RU" sz="3600" i="1" dirty="0">
                <a:latin typeface="Georgia" panose="02040502050405020303" pitchFamily="18" charset="0"/>
              </a:rPr>
            </a:br>
            <a:br>
              <a:rPr lang="ru-RU" sz="3600" i="1" dirty="0"/>
            </a:br>
            <a:br>
              <a:rPr lang="ru-RU" sz="3600" i="1" dirty="0">
                <a:latin typeface="Georgia" panose="02040502050405020303" pitchFamily="18" charset="0"/>
              </a:rPr>
            </a:br>
            <a:r>
              <a:rPr lang="ru-RU" sz="3600" i="1" dirty="0">
                <a:latin typeface="Georgia" panose="02040502050405020303" pitchFamily="18" charset="0"/>
              </a:rPr>
              <a:t> </a:t>
            </a:r>
            <a:endParaRPr lang="ru-RU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238899"/>
              </p:ext>
            </p:extLst>
          </p:nvPr>
        </p:nvGraphicFramePr>
        <p:xfrm>
          <a:off x="307571" y="1256517"/>
          <a:ext cx="11884430" cy="572969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649123">
                  <a:extLst>
                    <a:ext uri="{9D8B030D-6E8A-4147-A177-3AD203B41FA5}">
                      <a16:colId xmlns:a16="http://schemas.microsoft.com/office/drawing/2014/main" val="3090150001"/>
                    </a:ext>
                  </a:extLst>
                </a:gridCol>
                <a:gridCol w="1883478">
                  <a:extLst>
                    <a:ext uri="{9D8B030D-6E8A-4147-A177-3AD203B41FA5}">
                      <a16:colId xmlns:a16="http://schemas.microsoft.com/office/drawing/2014/main" val="611344235"/>
                    </a:ext>
                  </a:extLst>
                </a:gridCol>
                <a:gridCol w="2024222">
                  <a:extLst>
                    <a:ext uri="{9D8B030D-6E8A-4147-A177-3AD203B41FA5}">
                      <a16:colId xmlns:a16="http://schemas.microsoft.com/office/drawing/2014/main" val="637137235"/>
                    </a:ext>
                  </a:extLst>
                </a:gridCol>
                <a:gridCol w="2509533">
                  <a:extLst>
                    <a:ext uri="{9D8B030D-6E8A-4147-A177-3AD203B41FA5}">
                      <a16:colId xmlns:a16="http://schemas.microsoft.com/office/drawing/2014/main" val="1931788389"/>
                    </a:ext>
                  </a:extLst>
                </a:gridCol>
                <a:gridCol w="2277355">
                  <a:extLst>
                    <a:ext uri="{9D8B030D-6E8A-4147-A177-3AD203B41FA5}">
                      <a16:colId xmlns:a16="http://schemas.microsoft.com/office/drawing/2014/main" val="71443927"/>
                    </a:ext>
                  </a:extLst>
                </a:gridCol>
                <a:gridCol w="1540719">
                  <a:extLst>
                    <a:ext uri="{9D8B030D-6E8A-4147-A177-3AD203B41FA5}">
                      <a16:colId xmlns:a16="http://schemas.microsoft.com/office/drawing/2014/main" val="3510500801"/>
                    </a:ext>
                  </a:extLst>
                </a:gridCol>
              </a:tblGrid>
              <a:tr h="74621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Форма ШСК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88" marR="33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Регулирование деятельности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88" marR="33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Основной нормативный документ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88" marR="33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Руководящий орган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88" marR="33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Источники финансирования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88" marR="33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Субъект государственного права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88" marR="33188" marT="0" marB="0"/>
                </a:tc>
                <a:extLst>
                  <a:ext uri="{0D108BD9-81ED-4DB2-BD59-A6C34878D82A}">
                    <a16:rowId xmlns:a16="http://schemas.microsoft.com/office/drawing/2014/main" val="2887578568"/>
                  </a:ext>
                </a:extLst>
              </a:tr>
              <a:tr h="213657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Структурное подразделение школы 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88" marR="33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Законодательство РФ, ФЗ №273 «Об образовании в РФ»,</a:t>
                      </a: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Приказ Минпросвещения №117, </a:t>
                      </a: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Устав школы,</a:t>
                      </a: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Положение о ШСК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88" marR="33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ПОЛОЖЕНИЕ, утверждаемое школой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88" marR="33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Руководитель ШСК, назначаемый директором школы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88" marR="33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Бюджет школы</a:t>
                      </a: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Образовательная организация, при которой создан ШСК, обеспечивает материально-техническое оснащение ШСК, а также осуществляет контроль над его деятельностью.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88" marR="33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+, на основании Устава школы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88" marR="33188" marT="0" marB="0"/>
                </a:tc>
                <a:extLst>
                  <a:ext uri="{0D108BD9-81ED-4DB2-BD59-A6C34878D82A}">
                    <a16:rowId xmlns:a16="http://schemas.microsoft.com/office/drawing/2014/main" val="4286514040"/>
                  </a:ext>
                </a:extLst>
              </a:tr>
              <a:tr h="278356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Общественное объединение без регистрации юридического лица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88" marR="33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Законодательство РФ, ФЗ №82 «Об общественных объединениях»</a:t>
                      </a: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Приказ Минпросвещения №117,</a:t>
                      </a: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Устав клуба</a:t>
                      </a: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88" marR="33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УСТАВ, утверждённый учредителями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88" marR="33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СЪЕЗД/КОНФЕРЕНЦИЯ членов  </a:t>
                      </a:r>
                      <a:r>
                        <a:rPr lang="ru-RU" sz="1200" i="1" dirty="0">
                          <a:effectLst/>
                          <a:latin typeface="Georgia" panose="02040502050405020303" pitchFamily="18" charset="0"/>
                        </a:rPr>
                        <a:t>Решения о создании общественного объединения, об утверждении его устава и о формировании руководящих и контрольно-ревизионного органов принимаются на съезде (конференции) или общем собрании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endParaRPr lang="ru-RU" sz="1200" i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88" marR="33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Всё имущество может находиться только в общей долевой собственности членов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88" marR="33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88" marR="33188" marT="0" marB="0"/>
                </a:tc>
                <a:extLst>
                  <a:ext uri="{0D108BD9-81ED-4DB2-BD59-A6C34878D82A}">
                    <a16:rowId xmlns:a16="http://schemas.microsoft.com/office/drawing/2014/main" val="173075849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63492" y="271198"/>
            <a:ext cx="10172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Системно-плановый мониторинг  деятельности  ШСК 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035399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1044</Words>
  <Application>Microsoft Office PowerPoint</Application>
  <PresentationFormat>Широкоэкранный</PresentationFormat>
  <Paragraphs>136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Times New Roman</vt:lpstr>
      <vt:lpstr>Wingdings</vt:lpstr>
      <vt:lpstr>Тема Office</vt:lpstr>
      <vt:lpstr>      Школьный спортивный клуб как основа развития системы физкультурно-спортивного воспитания в общеобразовательных организациях </vt:lpstr>
      <vt:lpstr>Здоровье детей и подростков</vt:lpstr>
      <vt:lpstr>     «Правительству Российской Федерации обеспечить завершение    создания к 2024 году школьных спортивных клубов в общеобразовательных организациях…а также участие таких клубов в спортивных соревнованиях, проводимых школьными спортивными лигами»  В.В. Путин              </vt:lpstr>
      <vt:lpstr>                </vt:lpstr>
      <vt:lpstr>                </vt:lpstr>
      <vt:lpstr>                </vt:lpstr>
      <vt:lpstr>                </vt:lpstr>
      <vt:lpstr>Презентация PowerPoint</vt:lpstr>
      <vt:lpstr>               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В.А.З.</dc:creator>
  <cp:lastModifiedBy>Я</cp:lastModifiedBy>
  <cp:revision>100</cp:revision>
  <dcterms:created xsi:type="dcterms:W3CDTF">2022-01-04T14:57:14Z</dcterms:created>
  <dcterms:modified xsi:type="dcterms:W3CDTF">2022-01-26T07:07:36Z</dcterms:modified>
</cp:coreProperties>
</file>