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2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4A6BA4-3D70-4408-8478-27088E44EBD1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E72945-E492-4EE0-ACDE-0DDF2B4BB5D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861048"/>
            <a:ext cx="3888432" cy="1343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latin typeface="+mj-lt"/>
              </a:rPr>
              <a:t>Выполнил: Николаев А Н., педагог дополнительного образования МАУ ДО «СЮТ» Моргаушского района Чувашской Республики</a:t>
            </a:r>
            <a:endParaRPr lang="ru-RU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Организация и проведение </a:t>
            </a:r>
            <a:r>
              <a:rPr lang="ru-RU" b="1" dirty="0" smtClean="0"/>
              <a:t>соревнований по техническому виду спорта - картингу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39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комфорта участников </a:t>
            </a:r>
            <a:r>
              <a:rPr lang="ru-RU" dirty="0" smtClean="0"/>
              <a:t>соревнований.</a:t>
            </a:r>
            <a:endParaRPr lang="ru-RU" dirty="0"/>
          </a:p>
          <a:p>
            <a:r>
              <a:rPr lang="ru-RU" dirty="0" smtClean="0"/>
              <a:t>Успешность </a:t>
            </a:r>
            <a:r>
              <a:rPr lang="ru-RU" dirty="0"/>
              <a:t>рекламной </a:t>
            </a:r>
            <a:r>
              <a:rPr lang="ru-RU" dirty="0" smtClean="0"/>
              <a:t>кампании.</a:t>
            </a:r>
            <a:endParaRPr lang="ru-RU" dirty="0"/>
          </a:p>
          <a:p>
            <a:r>
              <a:rPr lang="ru-RU" dirty="0" smtClean="0"/>
              <a:t>Исполнение </a:t>
            </a:r>
            <a:r>
              <a:rPr lang="ru-RU" dirty="0"/>
              <a:t>регламента </a:t>
            </a:r>
            <a:r>
              <a:rPr lang="ru-RU" dirty="0" smtClean="0"/>
              <a:t>соревнований.</a:t>
            </a:r>
            <a:endParaRPr lang="ru-RU" dirty="0"/>
          </a:p>
          <a:p>
            <a:r>
              <a:rPr lang="ru-RU" dirty="0" smtClean="0"/>
              <a:t>Судейство.</a:t>
            </a:r>
          </a:p>
          <a:p>
            <a:r>
              <a:rPr lang="ru-RU" dirty="0" smtClean="0"/>
              <a:t>Соблюдение </a:t>
            </a:r>
            <a:r>
              <a:rPr lang="ru-RU" dirty="0"/>
              <a:t>правил техники безопасности при проведении </a:t>
            </a:r>
            <a:r>
              <a:rPr lang="ru-RU" dirty="0" smtClean="0"/>
              <a:t>соревнования. </a:t>
            </a:r>
          </a:p>
          <a:p>
            <a:r>
              <a:rPr lang="ru-RU" dirty="0" smtClean="0"/>
              <a:t> </a:t>
            </a:r>
            <a:r>
              <a:rPr lang="ru-RU" dirty="0"/>
              <a:t>Оформление мероприятия;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призового и наградного фонда;</a:t>
            </a:r>
          </a:p>
          <a:p>
            <a:r>
              <a:rPr lang="ru-RU" dirty="0" smtClean="0"/>
              <a:t>Оперативность </a:t>
            </a:r>
            <a:r>
              <a:rPr lang="ru-RU" dirty="0"/>
              <a:t>и качество обеспечения участников отчётными </a:t>
            </a:r>
            <a:r>
              <a:rPr lang="ru-RU" dirty="0" smtClean="0"/>
              <a:t>документами.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соревнования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69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272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dirty="0"/>
              <a:t>Спортивный картинг является для одних первой ступенью в автоспорт, для других — дорогим, но увлекательным хобби. Большинство гонщиков Формулы-1 начинали свою карьеру с картинга; среди них Михаэль Шумахер, Мика </a:t>
            </a:r>
            <a:r>
              <a:rPr lang="ru-RU" sz="3200" dirty="0" err="1"/>
              <a:t>Хаккинен</a:t>
            </a:r>
            <a:r>
              <a:rPr lang="ru-RU" sz="3200" dirty="0"/>
              <a:t>, Фернандо Алонсо, </a:t>
            </a:r>
            <a:r>
              <a:rPr lang="ru-RU" sz="3200" dirty="0" err="1"/>
              <a:t>Айртон</a:t>
            </a:r>
            <a:r>
              <a:rPr lang="ru-RU" sz="3200" dirty="0"/>
              <a:t> Сенна и </a:t>
            </a:r>
            <a:endParaRPr lang="ru-RU" sz="3200" dirty="0" smtClean="0"/>
          </a:p>
          <a:p>
            <a:pPr algn="ctr" fontAlgn="base"/>
            <a:r>
              <a:rPr lang="ru-RU" sz="3200" dirty="0" smtClean="0"/>
              <a:t>Себастьян </a:t>
            </a:r>
            <a:r>
              <a:rPr lang="ru-RU" sz="3200" dirty="0" err="1"/>
              <a:t>Феттель</a:t>
            </a:r>
            <a:r>
              <a:rPr lang="ru-RU" sz="3200" dirty="0" smtClean="0"/>
              <a:t>.</a:t>
            </a:r>
          </a:p>
          <a:p>
            <a:pPr algn="ctr" fontAlgn="base"/>
            <a:endParaRPr lang="ru-RU" sz="3200" dirty="0"/>
          </a:p>
          <a:p>
            <a:pPr algn="ctr" fontAlgn="base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5497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Первый карт в нашей стране был построен в 1960 году в курском городском дворце пионеров под руководством большого энтузиаста картинга, выпускника Харьковского автомобильно-дорожного института Льва Кононова, в память о котором в Курске ныне ежегодно проводятся соревнования по картингу. 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dirty="0"/>
              <a:t>В декабре 1960 года картинг официально уже был признан, когда Федерация автомобильного спорта (ФАС) СССР утвердила Правила проведения соревнований, а также классификацию и технические требования к картам.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картинга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28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Соревнования </a:t>
            </a:r>
            <a:r>
              <a:rPr lang="ru-RU" dirty="0" smtClean="0"/>
              <a:t>по картингу - </a:t>
            </a:r>
            <a:r>
              <a:rPr lang="ru-RU" dirty="0"/>
              <a:t>яркое, эмоциональное зрелище. Удовольствие от спортивных зрелищ возникает вследствие соучастия в них зрителя, которого привлекает высокий уровень развития двигательных качеств, смелые и решительные действия участников, их высокие достижения.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Соревнования по картингу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79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ru-RU" dirty="0" smtClean="0"/>
              <a:t>1 этап – организационно-подготовительный</a:t>
            </a:r>
          </a:p>
          <a:p>
            <a:r>
              <a:rPr lang="ru-RU" dirty="0" smtClean="0"/>
              <a:t>2 этап –основной</a:t>
            </a:r>
          </a:p>
          <a:p>
            <a:r>
              <a:rPr lang="ru-RU" dirty="0" smtClean="0"/>
              <a:t>3 этап - заключительный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</a:t>
            </a:r>
            <a:br>
              <a:rPr lang="ru-RU" dirty="0" smtClean="0"/>
            </a:br>
            <a:r>
              <a:rPr lang="ru-RU" dirty="0" smtClean="0"/>
              <a:t>подготовки и проведения соревнований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77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Принятие решения о проведении соревнований, назначение ответственных;</a:t>
            </a:r>
          </a:p>
          <a:p>
            <a:pPr lvl="0"/>
            <a:r>
              <a:rPr lang="ru-RU" dirty="0"/>
              <a:t>Определение целей, задач соревнований;</a:t>
            </a:r>
          </a:p>
          <a:p>
            <a:pPr lvl="0"/>
            <a:r>
              <a:rPr lang="ru-RU" dirty="0"/>
              <a:t>Составление календарного плана, положения о соревнованиях;</a:t>
            </a:r>
          </a:p>
          <a:p>
            <a:pPr lvl="0"/>
            <a:r>
              <a:rPr lang="ru-RU" dirty="0"/>
              <a:t>Планирование;</a:t>
            </a:r>
          </a:p>
          <a:p>
            <a:pPr lvl="0"/>
            <a:r>
              <a:rPr lang="ru-RU" dirty="0"/>
              <a:t>Определение сметы и решение вопроса о финансировании;</a:t>
            </a:r>
          </a:p>
          <a:p>
            <a:pPr lvl="0"/>
            <a:r>
              <a:rPr lang="ru-RU" dirty="0"/>
              <a:t>Публичное заявление о мероприятии;</a:t>
            </a:r>
          </a:p>
          <a:p>
            <a:pPr lvl="0"/>
            <a:r>
              <a:rPr lang="ru-RU" dirty="0"/>
              <a:t>Окончательное планирование, подготовка и организация мероприятия, рассылка приглашений;</a:t>
            </a:r>
          </a:p>
          <a:p>
            <a:pPr lvl="0"/>
            <a:r>
              <a:rPr lang="ru-RU" dirty="0"/>
              <a:t>Обустройство места проведения, монтаж оборудования;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этап – организационно-подготовительный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9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prstClr val="black"/>
                </a:solidFill>
              </a:rPr>
              <a:t>Положение </a:t>
            </a:r>
            <a:r>
              <a:rPr lang="ru-RU" sz="1800" i="1" dirty="0">
                <a:solidFill>
                  <a:prstClr val="black"/>
                </a:solidFill>
              </a:rPr>
              <a:t>о соревнованиях - </a:t>
            </a:r>
            <a:r>
              <a:rPr lang="ru-RU" sz="1800" dirty="0">
                <a:solidFill>
                  <a:prstClr val="black"/>
                </a:solidFill>
              </a:rPr>
              <a:t>основной документ, регламентирующий все условия проведения данного соревнования. Положением руководствуются организации, проводящие соревнования, участвующие коллективы, капитаны и представители команд, а также все участники.</a:t>
            </a:r>
            <a:br>
              <a:rPr lang="ru-RU" sz="1800" dirty="0">
                <a:solidFill>
                  <a:prstClr val="black"/>
                </a:solidFill>
              </a:rPr>
            </a:br>
            <a:endParaRPr lang="ru-RU" sz="1800" dirty="0"/>
          </a:p>
        </p:txBody>
      </p:sp>
      <p:pic>
        <p:nvPicPr>
          <p:cNvPr id="1026" name="Picture 2" descr="C:\Documents and Settings\666\Мои документы\2013-2014 учебный год\10 Спартакиада\Картинг 1 этап\Республиканские соревнования по картингу 1 этап\Фототчет\0_b826a_4177fc53_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799" y="1628800"/>
            <a:ext cx="3717217" cy="482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666\Мои документы\2013-2014 учебный год\10 Спартакиада\Картинг 1 этап\Республиканские соревнования по картингу 1 этап\Фототчет\0_b8261_f3113c80_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10" y="1687854"/>
            <a:ext cx="4059238" cy="23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666\Мои документы\2013-2014 учебный год\10 Спартакиада\Картинг 1 этап\Республиканские соревнования по картингу 1 этап\Фототчет\0_b8256_141ce0e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49080"/>
            <a:ext cx="4055056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7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Название соревнования, его характер и вид </a:t>
            </a:r>
            <a:r>
              <a:rPr lang="ru-RU" dirty="0" smtClean="0"/>
              <a:t>спорта.</a:t>
            </a:r>
            <a:endParaRPr lang="ru-RU" dirty="0"/>
          </a:p>
          <a:p>
            <a:r>
              <a:rPr lang="ru-RU" dirty="0"/>
              <a:t>2. Цели и </a:t>
            </a:r>
            <a:r>
              <a:rPr lang="ru-RU" dirty="0" smtClean="0"/>
              <a:t>задачи.</a:t>
            </a:r>
            <a:endParaRPr lang="ru-RU" dirty="0"/>
          </a:p>
          <a:p>
            <a:r>
              <a:rPr lang="ru-RU" dirty="0"/>
              <a:t>3. Руководство проведением .</a:t>
            </a:r>
          </a:p>
          <a:p>
            <a:r>
              <a:rPr lang="ru-RU" dirty="0"/>
              <a:t>4. Участники соревнований и требования к </a:t>
            </a:r>
            <a:r>
              <a:rPr lang="ru-RU" dirty="0" smtClean="0"/>
              <a:t>ним.</a:t>
            </a:r>
            <a:endParaRPr lang="ru-RU" dirty="0"/>
          </a:p>
          <a:p>
            <a:r>
              <a:rPr lang="ru-RU" dirty="0" smtClean="0"/>
              <a:t>5</a:t>
            </a:r>
            <a:r>
              <a:rPr lang="ru-RU" dirty="0"/>
              <a:t>. Сроки и место </a:t>
            </a:r>
            <a:r>
              <a:rPr lang="ru-RU" dirty="0" smtClean="0"/>
              <a:t>проведения.</a:t>
            </a:r>
            <a:endParaRPr lang="ru-RU" dirty="0"/>
          </a:p>
          <a:p>
            <a:r>
              <a:rPr lang="ru-RU" dirty="0" smtClean="0"/>
              <a:t>6</a:t>
            </a:r>
            <a:r>
              <a:rPr lang="ru-RU" dirty="0"/>
              <a:t>. Условия приема </a:t>
            </a:r>
            <a:r>
              <a:rPr lang="ru-RU" dirty="0" smtClean="0"/>
              <a:t>участников.</a:t>
            </a:r>
            <a:endParaRPr lang="ru-RU" dirty="0"/>
          </a:p>
          <a:p>
            <a:r>
              <a:rPr lang="ru-RU" dirty="0"/>
              <a:t>7. </a:t>
            </a:r>
            <a:r>
              <a:rPr lang="ru-RU" dirty="0" smtClean="0"/>
              <a:t>Программа. </a:t>
            </a:r>
          </a:p>
          <a:p>
            <a:r>
              <a:rPr lang="ru-RU" dirty="0" smtClean="0"/>
              <a:t>8</a:t>
            </a:r>
            <a:r>
              <a:rPr lang="ru-RU" dirty="0"/>
              <a:t>. Определение </a:t>
            </a:r>
            <a:r>
              <a:rPr lang="ru-RU" dirty="0" smtClean="0"/>
              <a:t>результатов.</a:t>
            </a:r>
            <a:endParaRPr lang="ru-RU" dirty="0"/>
          </a:p>
          <a:p>
            <a:r>
              <a:rPr lang="ru-RU" dirty="0"/>
              <a:t>9. Порядок и сроки подачи заявок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10. Награждение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11. Порядок подачи протестов и их </a:t>
            </a:r>
            <a:r>
              <a:rPr lang="ru-RU" dirty="0" smtClean="0"/>
              <a:t>рассмотрения.</a:t>
            </a:r>
            <a:endParaRPr lang="ru-RU" dirty="0"/>
          </a:p>
          <a:p>
            <a:r>
              <a:rPr lang="ru-RU" dirty="0"/>
              <a:t>12. </a:t>
            </a:r>
            <a:r>
              <a:rPr lang="ru-RU" dirty="0" smtClean="0"/>
              <a:t>Финансирование. </a:t>
            </a:r>
          </a:p>
          <a:p>
            <a:r>
              <a:rPr lang="ru-RU" dirty="0" smtClean="0"/>
              <a:t>13</a:t>
            </a:r>
            <a:r>
              <a:rPr lang="ru-RU" dirty="0"/>
              <a:t>. Дополнительные условия проведения соревнований.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79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Официальное открытие </a:t>
            </a:r>
            <a:r>
              <a:rPr lang="ru-RU" dirty="0" smtClean="0"/>
              <a:t>соревнований.</a:t>
            </a:r>
            <a:endParaRPr lang="ru-RU" dirty="0"/>
          </a:p>
          <a:p>
            <a:pPr lvl="0"/>
            <a:r>
              <a:rPr lang="ru-RU" dirty="0"/>
              <a:t>Проведение соревнований с учетом составленной </a:t>
            </a:r>
            <a:r>
              <a:rPr lang="ru-RU" dirty="0" smtClean="0"/>
              <a:t>программы.</a:t>
            </a:r>
            <a:endParaRPr lang="ru-RU" dirty="0"/>
          </a:p>
          <a:p>
            <a:pPr lvl="0"/>
            <a:r>
              <a:rPr lang="ru-RU" dirty="0"/>
              <a:t>Официальное закрытие, награждение победителей.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 - основной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Собрать, привести в порядок и сдать полученный инвентарь и оборудование;</a:t>
            </a:r>
          </a:p>
          <a:p>
            <a:pPr lvl="0"/>
            <a:r>
              <a:rPr lang="ru-RU" dirty="0"/>
              <a:t>Привести в порядок всю документацию, относящуюся к соревнованиям. </a:t>
            </a:r>
            <a:endParaRPr lang="ru-RU" dirty="0" smtClean="0"/>
          </a:p>
          <a:p>
            <a:pPr lvl="0"/>
            <a:r>
              <a:rPr lang="ru-RU" dirty="0" smtClean="0"/>
              <a:t>Подготовить </a:t>
            </a:r>
            <a:r>
              <a:rPr lang="ru-RU" dirty="0"/>
              <a:t>и сдать финансовый отчёт о соревнованиях. </a:t>
            </a:r>
            <a:endParaRPr lang="ru-RU" dirty="0" smtClean="0"/>
          </a:p>
          <a:p>
            <a:pPr lvl="0"/>
            <a:r>
              <a:rPr lang="ru-RU" dirty="0" smtClean="0"/>
              <a:t>Сдать </a:t>
            </a:r>
            <a:r>
              <a:rPr lang="ru-RU" dirty="0"/>
              <a:t>и оприходовать неиспользованные награды и призы.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3 этап – заключительный</a:t>
            </a:r>
          </a:p>
        </p:txBody>
      </p:sp>
    </p:spTree>
    <p:extLst>
      <p:ext uri="{BB962C8B-B14F-4D97-AF65-F5344CB8AC3E}">
        <p14:creationId xmlns:p14="http://schemas.microsoft.com/office/powerpoint/2010/main" val="574509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493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Организация и проведение соревнований по техническому виду спорта - картингу </vt:lpstr>
      <vt:lpstr>История картинга</vt:lpstr>
      <vt:lpstr>Соревнования по картингу</vt:lpstr>
      <vt:lpstr>Этапы  подготовки и проведения соревнований</vt:lpstr>
      <vt:lpstr>1 этап – организационно-подготовительный</vt:lpstr>
      <vt:lpstr>Положение о соревнованиях - основной документ, регламентирующий все условия проведения данного соревнования. Положением руководствуются организации, проводящие соревнования, участвующие коллективы, капитаны и представители команд, а также все участники. </vt:lpstr>
      <vt:lpstr>Разделы положения</vt:lpstr>
      <vt:lpstr>2 этап - основной</vt:lpstr>
      <vt:lpstr>3 этап – заключительный</vt:lpstr>
      <vt:lpstr>Анализ соревнования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соревнований по техническому виду спорта - картингу</dc:title>
  <dc:creator>666</dc:creator>
  <cp:lastModifiedBy>Пользователь Windows</cp:lastModifiedBy>
  <cp:revision>8</cp:revision>
  <dcterms:created xsi:type="dcterms:W3CDTF">2014-11-12T06:36:55Z</dcterms:created>
  <dcterms:modified xsi:type="dcterms:W3CDTF">2021-10-19T14:01:32Z</dcterms:modified>
</cp:coreProperties>
</file>