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2336025A-E76E-48AE-91AC-B0BF597C92CD}">
          <p14:sldIdLst>
            <p14:sldId id="256"/>
            <p14:sldId id="257"/>
            <p14:sldId id="258"/>
            <p14:sldId id="259"/>
            <p14:sldId id="260"/>
            <p14:sldId id="261"/>
            <p14:sldId id="262"/>
            <p14:sldId id="263"/>
            <p14:sldId id="264"/>
            <p14:sldId id="265"/>
            <p14:sldId id="266"/>
            <p14:sldId id="267"/>
            <p14:sldId id="268"/>
            <p14:sldId id="269"/>
            <p14:sldId id="270"/>
          </p14:sldIdLst>
        </p14:section>
        <p14:section name="Раздел без заголовка" id="{39A63F78-268F-4EF6-A8C8-AB476A569BFA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pPr/>
              <a:t>10/22/2019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pPr/>
              <a:t>10/22/2019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11785600" y="274641"/>
            <a:ext cx="36576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12800" y="274641"/>
            <a:ext cx="107696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pPr/>
              <a:t>10/22/2019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pPr/>
              <a:t>10/22/2019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pPr/>
              <a:t>10/22/2019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812800" y="1600203"/>
            <a:ext cx="7213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8229600" y="1600203"/>
            <a:ext cx="7213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pPr/>
              <a:t>10/22/2019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pPr/>
              <a:t>10/22/2019</a:t>
            </a:fld>
            <a:endParaRPr lang="en-US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pPr/>
              <a:t>10/22/2019</a:t>
            </a:fld>
            <a:endParaRPr lang="en-US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pPr/>
              <a:t>10/22/2019</a:t>
            </a:fld>
            <a:endParaRPr lang="en-US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2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pPr/>
              <a:t>10/22/2019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pPr/>
              <a:t>10/22/2019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600203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smtClean="0"/>
              <a:pPr/>
              <a:t>10/22/2019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766878-3199-4EAB-94E7-2D6D11070E1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&#1089;&#1087;&#1086;&#1088;&#1090;.&#1088;&#1076;&#1096;.&#1088;&#1092;/documents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5A088A3-AAE5-4793-8067-734D6EB6135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91264" y="1749253"/>
            <a:ext cx="8295503" cy="3356166"/>
          </a:xfrm>
        </p:spPr>
        <p:txBody>
          <a:bodyPr>
            <a:normAutofit/>
          </a:bodyPr>
          <a:lstStyle/>
          <a:p>
            <a:pPr algn="l"/>
            <a:r>
              <a:rPr lang="ru-RU" b="1" spc="0" dirty="0">
                <a:latin typeface="PT Sans" pitchFamily="34" charset="-52"/>
                <a:ea typeface="Microsoft JhengHei Light" panose="020B0304030504040204" pitchFamily="34" charset="-120"/>
              </a:rPr>
              <a:t>Как написать новость </a:t>
            </a:r>
            <a:br>
              <a:rPr lang="ru-RU" b="1" spc="0" dirty="0">
                <a:latin typeface="PT Sans" pitchFamily="34" charset="-52"/>
                <a:ea typeface="Microsoft JhengHei Light" panose="020B0304030504040204" pitchFamily="34" charset="-120"/>
              </a:rPr>
            </a:br>
            <a:r>
              <a:rPr lang="ru-RU" b="1" spc="0" dirty="0">
                <a:latin typeface="PT Sans" pitchFamily="34" charset="-52"/>
                <a:ea typeface="Microsoft JhengHei Light" panose="020B0304030504040204" pitchFamily="34" charset="-120"/>
              </a:rPr>
              <a:t>и выложить её на платформе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1ABE07DF-DE0F-48AA-9444-34149FC157C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04309" y="4251098"/>
            <a:ext cx="8045373" cy="742279"/>
          </a:xfrm>
        </p:spPr>
        <p:txBody>
          <a:bodyPr>
            <a:normAutofit/>
          </a:bodyPr>
          <a:lstStyle/>
          <a:p>
            <a:r>
              <a:rPr lang="ru-RU" sz="24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Обязательно к прочтению перед публикацией новости!</a:t>
            </a:r>
            <a:endParaRPr lang="ru-RU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968845" y="2924432"/>
            <a:ext cx="57664" cy="1013254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6" name="Рисунок 5" descr="Логотип РДШ-0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48065" y="582825"/>
            <a:ext cx="4710482" cy="13036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315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A0C9C3B-634A-4878-8244-4C3EA6CFAC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40876" y="248826"/>
            <a:ext cx="6781101" cy="983711"/>
          </a:xfrm>
        </p:spPr>
        <p:txBody>
          <a:bodyPr>
            <a:normAutofit/>
          </a:bodyPr>
          <a:lstStyle/>
          <a:p>
            <a:r>
              <a:rPr lang="ru-RU" dirty="0"/>
              <a:t>Как опубликовать новость?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D9AAF92-E189-40E5-A2B8-0F80F3CB68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5026" y="1323367"/>
            <a:ext cx="10972800" cy="4525963"/>
          </a:xfrm>
        </p:spPr>
        <p:txBody>
          <a:bodyPr/>
          <a:lstStyle/>
          <a:p>
            <a:pPr marL="0" indent="0">
              <a:buNone/>
            </a:pPr>
            <a:r>
              <a:rPr lang="ru-RU" dirty="0">
                <a:solidFill>
                  <a:schemeClr val="tx1"/>
                </a:solidFill>
              </a:rPr>
              <a:t>1. Нажмите на название раздела "Новости". Вы попадете на страницу, с которой можно осуществлять публикацию и редактирование новостей вашей школы. На основе введенных данных рассчитывается рейтинг школы. Нажмите на кнопку "добавить новость".</a:t>
            </a:r>
          </a:p>
          <a:p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1026" name="Рисунок 9">
            <a:extLst>
              <a:ext uri="{FF2B5EF4-FFF2-40B4-BE49-F238E27FC236}">
                <a16:creationId xmlns:a16="http://schemas.microsoft.com/office/drawing/2014/main" id="{9730C774-6C06-4AAA-89EE-B3DEE981CD6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9513" y="3835811"/>
            <a:ext cx="5943600" cy="2773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Рисунок 4" descr="Логотип РДШ-01.png">
            <a:extLst>
              <a:ext uri="{FF2B5EF4-FFF2-40B4-BE49-F238E27FC236}">
                <a16:creationId xmlns:a16="http://schemas.microsoft.com/office/drawing/2014/main" id="{F306B082-1CFD-4F11-96D0-D21AFF4AECE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53826" y="3048000"/>
            <a:ext cx="3138173" cy="3810000"/>
          </a:xfrm>
          <a:prstGeom prst="rect">
            <a:avLst/>
          </a:prstGeom>
        </p:spPr>
      </p:pic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21807163-3C5A-4632-B300-383840B8A8D0}"/>
              </a:ext>
            </a:extLst>
          </p:cNvPr>
          <p:cNvSpPr/>
          <p:nvPr/>
        </p:nvSpPr>
        <p:spPr>
          <a:xfrm>
            <a:off x="2740876" y="671719"/>
            <a:ext cx="65903" cy="255373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29504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B0622CA-C01C-466E-A1BC-448D8890AE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70558" y="334755"/>
            <a:ext cx="7250884" cy="811853"/>
          </a:xfrm>
        </p:spPr>
        <p:txBody>
          <a:bodyPr>
            <a:normAutofit/>
          </a:bodyPr>
          <a:lstStyle/>
          <a:p>
            <a:r>
              <a:rPr lang="ru-RU" dirty="0"/>
              <a:t>Как опубликовать новость?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507A4A6-0AF4-4311-9E01-D4465DD3DA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>
                <a:solidFill>
                  <a:schemeClr val="tx1"/>
                </a:solidFill>
              </a:rPr>
              <a:t>2. Загрузка медиа. Чтобы загрузить фото или видео в сам текст новости, нажмите на кнопку «+» и добавьте необходимые материалы. Рекомендуется загружать не более 2-3 фото.</a:t>
            </a:r>
          </a:p>
          <a:p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2050" name="Рисунок 4">
            <a:extLst>
              <a:ext uri="{FF2B5EF4-FFF2-40B4-BE49-F238E27FC236}">
                <a16:creationId xmlns:a16="http://schemas.microsoft.com/office/drawing/2014/main" id="{73A6D003-01C0-437E-8734-AE81CDB1839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7486"/>
          <a:stretch>
            <a:fillRect/>
          </a:stretch>
        </p:blipFill>
        <p:spPr bwMode="auto">
          <a:xfrm>
            <a:off x="2818127" y="3803651"/>
            <a:ext cx="5626100" cy="179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Рисунок 4" descr="Логотип РДШ-01.png">
            <a:extLst>
              <a:ext uri="{FF2B5EF4-FFF2-40B4-BE49-F238E27FC236}">
                <a16:creationId xmlns:a16="http://schemas.microsoft.com/office/drawing/2014/main" id="{A002C765-0A27-448A-93E7-C907DD57093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53826" y="3048000"/>
            <a:ext cx="3138173" cy="3810000"/>
          </a:xfrm>
          <a:prstGeom prst="rect">
            <a:avLst/>
          </a:prstGeom>
        </p:spPr>
      </p:pic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A812DE1E-568B-41C0-BD06-2AED6B201992}"/>
              </a:ext>
            </a:extLst>
          </p:cNvPr>
          <p:cNvSpPr/>
          <p:nvPr/>
        </p:nvSpPr>
        <p:spPr>
          <a:xfrm>
            <a:off x="2685535" y="671719"/>
            <a:ext cx="65903" cy="255373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02119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92DB648-BB57-43CD-A06D-5950D852EB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58297" y="367732"/>
            <a:ext cx="6353262" cy="857876"/>
          </a:xfrm>
        </p:spPr>
        <p:txBody>
          <a:bodyPr>
            <a:normAutofit fontScale="90000"/>
          </a:bodyPr>
          <a:lstStyle/>
          <a:p>
            <a:r>
              <a:rPr lang="ru-RU" dirty="0"/>
              <a:t>Как опубликовать новость?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76D2250-E512-4643-8354-87A2FCE7DB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5767" y="1105555"/>
            <a:ext cx="10178322" cy="3593591"/>
          </a:xfrm>
        </p:spPr>
        <p:txBody>
          <a:bodyPr/>
          <a:lstStyle/>
          <a:p>
            <a:pPr marL="0" indent="0">
              <a:buNone/>
            </a:pPr>
            <a:r>
              <a:rPr lang="ru-RU" dirty="0">
                <a:solidFill>
                  <a:schemeClr val="tx1"/>
                </a:solidFill>
              </a:rPr>
              <a:t> </a:t>
            </a:r>
          </a:p>
          <a:p>
            <a:pPr marL="0" indent="0">
              <a:buNone/>
            </a:pPr>
            <a:r>
              <a:rPr lang="ru-RU" dirty="0">
                <a:solidFill>
                  <a:schemeClr val="tx1"/>
                </a:solidFill>
              </a:rPr>
              <a:t>3. Если вы хотите загрузить более 3-х фото, то после публикации новости в разделе «Редактировать новость» воспользуйтесь кнопкой «Загрузка медиа». </a:t>
            </a:r>
          </a:p>
          <a:p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3074" name="Рисунок 6">
            <a:extLst>
              <a:ext uri="{FF2B5EF4-FFF2-40B4-BE49-F238E27FC236}">
                <a16:creationId xmlns:a16="http://schemas.microsoft.com/office/drawing/2014/main" id="{93AE42D6-F576-4397-B08D-5282FDF3A18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8297" y="3553306"/>
            <a:ext cx="5943600" cy="2505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Рисунок 4" descr="Логотип РДШ-01.png">
            <a:extLst>
              <a:ext uri="{FF2B5EF4-FFF2-40B4-BE49-F238E27FC236}">
                <a16:creationId xmlns:a16="http://schemas.microsoft.com/office/drawing/2014/main" id="{ACA3DB54-197D-4A8E-AACF-94B97D72F40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53826" y="3048000"/>
            <a:ext cx="3138173" cy="3810000"/>
          </a:xfrm>
          <a:prstGeom prst="rect">
            <a:avLst/>
          </a:prstGeom>
        </p:spPr>
      </p:pic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791293CD-F482-4FDF-BFDC-A04976FCEF9A}"/>
              </a:ext>
            </a:extLst>
          </p:cNvPr>
          <p:cNvSpPr/>
          <p:nvPr/>
        </p:nvSpPr>
        <p:spPr>
          <a:xfrm>
            <a:off x="3125409" y="736096"/>
            <a:ext cx="65903" cy="255373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817285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BAD146E-8B7D-4385-ACC1-6DA2F629D2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88003" y="350139"/>
            <a:ext cx="7015993" cy="899821"/>
          </a:xfrm>
        </p:spPr>
        <p:txBody>
          <a:bodyPr>
            <a:normAutofit/>
          </a:bodyPr>
          <a:lstStyle/>
          <a:p>
            <a:r>
              <a:rPr lang="ru-RU" dirty="0"/>
              <a:t>Как опубликовать новость?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7D877D6-1D8C-47E7-9DCF-1064E06A86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476463"/>
            <a:ext cx="10972800" cy="4649704"/>
          </a:xfrm>
        </p:spPr>
        <p:txBody>
          <a:bodyPr>
            <a:normAutofit fontScale="92500" lnSpcReduction="20000"/>
          </a:bodyPr>
          <a:lstStyle/>
          <a:p>
            <a:pPr marL="0" indent="0">
              <a:lnSpc>
                <a:spcPct val="170000"/>
              </a:lnSpc>
              <a:buNone/>
            </a:pPr>
            <a:r>
              <a:rPr lang="ru-RU" dirty="0">
                <a:solidFill>
                  <a:schemeClr val="tx1"/>
                </a:solidFill>
              </a:rPr>
              <a:t>4. При заполнении информации новости убедитесь, что:</a:t>
            </a:r>
          </a:p>
          <a:p>
            <a:pPr marL="0" indent="0">
              <a:buNone/>
            </a:pP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А) </a:t>
            </a:r>
            <a:r>
              <a:rPr lang="ru-RU" dirty="0">
                <a:solidFill>
                  <a:schemeClr val="tx1"/>
                </a:solidFill>
              </a:rPr>
              <a:t>Загружаемое фото на главную страницу, а также в фотоматериалы по размеру не превышают 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3 Мегабайт</a:t>
            </a:r>
          </a:p>
          <a:p>
            <a:pPr marL="0" indent="0">
              <a:buNone/>
            </a:pP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Б) </a:t>
            </a:r>
            <a:r>
              <a:rPr lang="ru-RU" dirty="0">
                <a:solidFill>
                  <a:schemeClr val="tx1"/>
                </a:solidFill>
              </a:rPr>
              <a:t>Видеоматериалы должны быть загружены </a:t>
            </a:r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только с сайта 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YouTube</a:t>
            </a:r>
            <a:r>
              <a:rPr lang="ru-RU" dirty="0">
                <a:solidFill>
                  <a:schemeClr val="tx1"/>
                </a:solidFill>
              </a:rPr>
              <a:t>. Чтобы загрузить видео в новость на </a:t>
            </a:r>
            <a:r>
              <a:rPr lang="ru-RU" dirty="0" err="1">
                <a:solidFill>
                  <a:schemeClr val="tx1"/>
                </a:solidFill>
              </a:rPr>
              <a:t>спорт.рдш.рф</a:t>
            </a:r>
            <a:r>
              <a:rPr lang="ru-RU" dirty="0">
                <a:solidFill>
                  <a:schemeClr val="tx1"/>
                </a:solidFill>
              </a:rPr>
              <a:t>, вы должны загрузить видео на </a:t>
            </a:r>
            <a:r>
              <a:rPr lang="en-US" dirty="0">
                <a:solidFill>
                  <a:schemeClr val="tx1"/>
                </a:solidFill>
              </a:rPr>
              <a:t>YouTube</a:t>
            </a:r>
            <a:r>
              <a:rPr lang="ru-RU" dirty="0">
                <a:solidFill>
                  <a:schemeClr val="tx1"/>
                </a:solidFill>
              </a:rPr>
              <a:t>, скопировать ссылку и вставить в соответствующее поле при добавлении видео в новости</a:t>
            </a:r>
          </a:p>
          <a:p>
            <a:pPr marL="0" indent="0">
              <a:buNone/>
            </a:pP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В) </a:t>
            </a:r>
            <a:r>
              <a:rPr lang="ru-RU" dirty="0">
                <a:solidFill>
                  <a:schemeClr val="tx1"/>
                </a:solidFill>
              </a:rPr>
              <a:t>Проверьте наличие файлов «согласие на обработку персональных данных» с заполненными полями и росписью</a:t>
            </a:r>
          </a:p>
        </p:txBody>
      </p:sp>
      <p:pic>
        <p:nvPicPr>
          <p:cNvPr id="4" name="Рисунок 3" descr="Логотип РДШ-01.png">
            <a:extLst>
              <a:ext uri="{FF2B5EF4-FFF2-40B4-BE49-F238E27FC236}">
                <a16:creationId xmlns:a16="http://schemas.microsoft.com/office/drawing/2014/main" id="{B7164139-8516-4E9C-BD04-16F8937E42A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53826" y="3048000"/>
            <a:ext cx="3138173" cy="3810000"/>
          </a:xfrm>
          <a:prstGeom prst="rect">
            <a:avLst/>
          </a:prstGeom>
        </p:spPr>
      </p:pic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8236BA2F-E6F2-439A-8ACE-61B683309E8D}"/>
              </a:ext>
            </a:extLst>
          </p:cNvPr>
          <p:cNvSpPr/>
          <p:nvPr/>
        </p:nvSpPr>
        <p:spPr>
          <a:xfrm>
            <a:off x="2710702" y="731834"/>
            <a:ext cx="65903" cy="255373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362958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E7E9444-1101-4B7C-96E3-7E955B4C67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5009" y="213919"/>
            <a:ext cx="10681982" cy="1143000"/>
          </a:xfrm>
        </p:spPr>
        <p:txBody>
          <a:bodyPr>
            <a:normAutofit/>
          </a:bodyPr>
          <a:lstStyle/>
          <a:p>
            <a:r>
              <a:rPr lang="ru-RU" dirty="0"/>
              <a:t>Новость отклонена либо не подтверждена?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71CB274-E317-4F83-BFF0-87A535B929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1166070"/>
            <a:ext cx="10178322" cy="5478011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dirty="0">
                <a:solidFill>
                  <a:schemeClr val="tx1"/>
                </a:solidFill>
              </a:rPr>
              <a:t>В настоящий момент осуществляется модерация предлагаемых вами новостей. Новости, не содержащие информацию по мероприятию, либо содержащие информацию, не относящуюся к спорту, будут отклоняться. </a:t>
            </a:r>
          </a:p>
          <a:p>
            <a:pPr marL="0" indent="0">
              <a:buNone/>
            </a:pPr>
            <a:endParaRPr lang="ru-RU" dirty="0">
              <a:solidFill>
                <a:schemeClr val="tx1"/>
              </a:solidFill>
            </a:endParaRPr>
          </a:p>
          <a:p>
            <a:pPr lvl="0"/>
            <a:r>
              <a:rPr lang="ru-RU" dirty="0">
                <a:solidFill>
                  <a:schemeClr val="tx1"/>
                </a:solidFill>
              </a:rPr>
              <a:t>Придерживайтесь правил в написании новостей</a:t>
            </a:r>
          </a:p>
          <a:p>
            <a:pPr lvl="0"/>
            <a:r>
              <a:rPr lang="ru-RU" dirty="0">
                <a:solidFill>
                  <a:schemeClr val="tx1"/>
                </a:solidFill>
              </a:rPr>
              <a:t>Не включайте в новость ссылку со стены во «</a:t>
            </a:r>
            <a:r>
              <a:rPr lang="ru-RU" dirty="0" err="1">
                <a:solidFill>
                  <a:schemeClr val="tx1"/>
                </a:solidFill>
              </a:rPr>
              <a:t>ВКонтакте</a:t>
            </a:r>
            <a:r>
              <a:rPr lang="ru-RU" dirty="0">
                <a:solidFill>
                  <a:schemeClr val="tx1"/>
                </a:solidFill>
              </a:rPr>
              <a:t>» </a:t>
            </a:r>
          </a:p>
          <a:p>
            <a:pPr lvl="0"/>
            <a:r>
              <a:rPr lang="ru-RU" dirty="0">
                <a:solidFill>
                  <a:schemeClr val="tx1"/>
                </a:solidFill>
              </a:rPr>
              <a:t>Не выкладывайте фотографии с мероприятий без текстового сопровождения. </a:t>
            </a:r>
          </a:p>
          <a:p>
            <a:r>
              <a:rPr lang="ru-RU" dirty="0">
                <a:solidFill>
                  <a:schemeClr val="tx1"/>
                </a:solidFill>
              </a:rPr>
              <a:t>Обязательно просматривайте новость после ее написания. Проверяйте опечатки, ошибки, фотографию (не обрезана ли)</a:t>
            </a:r>
          </a:p>
          <a:p>
            <a:r>
              <a:rPr lang="ru-RU" dirty="0">
                <a:solidFill>
                  <a:schemeClr val="tx1"/>
                </a:solidFill>
              </a:rPr>
              <a:t>Если вы ставите в новость не личную фотографию, не фотографию из бесплатного </a:t>
            </a:r>
            <a:r>
              <a:rPr lang="ru-RU" dirty="0" err="1">
                <a:solidFill>
                  <a:schemeClr val="tx1"/>
                </a:solidFill>
              </a:rPr>
              <a:t>фотопотока</a:t>
            </a:r>
            <a:r>
              <a:rPr lang="ru-RU" dirty="0">
                <a:solidFill>
                  <a:schemeClr val="tx1"/>
                </a:solidFill>
              </a:rPr>
              <a:t>, указывайте первоисточник </a:t>
            </a:r>
          </a:p>
          <a:p>
            <a:r>
              <a:rPr lang="ru-RU" dirty="0">
                <a:solidFill>
                  <a:schemeClr val="tx1"/>
                </a:solidFill>
              </a:rPr>
              <a:t>Помните, новость должна быть 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НОВОСТЬЮ</a:t>
            </a:r>
            <a:r>
              <a:rPr lang="ru-RU" dirty="0">
                <a:solidFill>
                  <a:schemeClr val="tx1"/>
                </a:solidFill>
              </a:rPr>
              <a:t>. Публикуйте её в день проведения мероприятия, либо на следующий день</a:t>
            </a:r>
          </a:p>
          <a:p>
            <a:endParaRPr lang="ru-RU" dirty="0">
              <a:solidFill>
                <a:schemeClr val="tx1"/>
              </a:solidFill>
            </a:endParaRPr>
          </a:p>
          <a:p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4" name="Рисунок 3" descr="Логотип РДШ-01.png">
            <a:extLst>
              <a:ext uri="{FF2B5EF4-FFF2-40B4-BE49-F238E27FC236}">
                <a16:creationId xmlns:a16="http://schemas.microsoft.com/office/drawing/2014/main" id="{635251A3-40D7-4EF5-909F-67AC26EE35C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53826" y="3048000"/>
            <a:ext cx="3138173" cy="3810000"/>
          </a:xfrm>
          <a:prstGeom prst="rect">
            <a:avLst/>
          </a:prstGeom>
        </p:spPr>
      </p:pic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E49DBE09-F546-4AD9-B79D-67B3EB7E3307}"/>
              </a:ext>
            </a:extLst>
          </p:cNvPr>
          <p:cNvSpPr/>
          <p:nvPr/>
        </p:nvSpPr>
        <p:spPr>
          <a:xfrm>
            <a:off x="755009" y="718307"/>
            <a:ext cx="65903" cy="255373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797943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8490056-68C0-4C59-8DF0-7CA648F46F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76087" y="2667698"/>
            <a:ext cx="7025779" cy="973123"/>
          </a:xfrm>
        </p:spPr>
        <p:txBody>
          <a:bodyPr/>
          <a:lstStyle/>
          <a:p>
            <a:r>
              <a:rPr lang="ru-RU" dirty="0"/>
              <a:t>Мы ждём ваших новостей!</a:t>
            </a:r>
          </a:p>
        </p:txBody>
      </p:sp>
      <p:pic>
        <p:nvPicPr>
          <p:cNvPr id="3" name="Рисунок 2" descr="Логотип РДШ-01.png">
            <a:extLst>
              <a:ext uri="{FF2B5EF4-FFF2-40B4-BE49-F238E27FC236}">
                <a16:creationId xmlns:a16="http://schemas.microsoft.com/office/drawing/2014/main" id="{400E8BDD-B463-469A-9535-A662F68D3D0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53826" y="3048000"/>
            <a:ext cx="3138173" cy="3810000"/>
          </a:xfrm>
          <a:prstGeom prst="rect">
            <a:avLst/>
          </a:prstGeom>
        </p:spPr>
      </p:pic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37236BF1-E9E2-4F21-B9FD-F5A0E3249BF3}"/>
              </a:ext>
            </a:extLst>
          </p:cNvPr>
          <p:cNvSpPr/>
          <p:nvPr/>
        </p:nvSpPr>
        <p:spPr>
          <a:xfrm>
            <a:off x="2676087" y="2745260"/>
            <a:ext cx="78260" cy="60548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44634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BD7C7E4-1A3F-47B0-B921-08E97B04CE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1935" y="455871"/>
            <a:ext cx="10972800" cy="1143000"/>
          </a:xfrm>
        </p:spPr>
        <p:txBody>
          <a:bodyPr>
            <a:normAutofit/>
          </a:bodyPr>
          <a:lstStyle/>
          <a:p>
            <a:r>
              <a:rPr lang="ru-RU" sz="3600" b="1" dirty="0">
                <a:latin typeface="PT Serif" pitchFamily="18" charset="-52"/>
              </a:rPr>
              <a:t>Рекомендации по написанию новостей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796F8A9-26F2-4A77-8CAF-3DE53EAA84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94487" y="1665715"/>
            <a:ext cx="9605319" cy="4262742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b="1" dirty="0">
                <a:solidFill>
                  <a:schemeClr val="tx1"/>
                </a:solidFill>
                <a:latin typeface="PT Sans" pitchFamily="34" charset="-52"/>
              </a:rPr>
              <a:t>Объем текста: </a:t>
            </a:r>
          </a:p>
          <a:p>
            <a:pPr>
              <a:buNone/>
            </a:pPr>
            <a:r>
              <a:rPr lang="ru-RU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PT Sans" pitchFamily="34" charset="-52"/>
              </a:rPr>
              <a:t>от 1000 до 4000 знаков (без пробелов).</a:t>
            </a:r>
            <a:endParaRPr lang="ru-RU" dirty="0">
              <a:solidFill>
                <a:schemeClr val="tx1">
                  <a:lumMod val="50000"/>
                  <a:lumOff val="50000"/>
                </a:schemeClr>
              </a:solidFill>
              <a:latin typeface="PT Sans" pitchFamily="34" charset="-52"/>
            </a:endParaRPr>
          </a:p>
          <a:p>
            <a:pPr>
              <a:lnSpc>
                <a:spcPct val="150000"/>
              </a:lnSpc>
              <a:buNone/>
            </a:pPr>
            <a:r>
              <a:rPr lang="ru-RU" b="1" dirty="0">
                <a:solidFill>
                  <a:schemeClr val="tx1"/>
                </a:solidFill>
                <a:latin typeface="PT Sans" pitchFamily="34" charset="-52"/>
              </a:rPr>
              <a:t>Сроки публикации</a:t>
            </a:r>
            <a:r>
              <a:rPr lang="ru-RU" dirty="0">
                <a:solidFill>
                  <a:schemeClr val="tx1"/>
                </a:solidFill>
                <a:latin typeface="PT Sans" pitchFamily="34" charset="-52"/>
              </a:rPr>
              <a:t>: </a:t>
            </a:r>
          </a:p>
          <a:p>
            <a:pPr>
              <a:buNone/>
            </a:pPr>
            <a:r>
              <a:rPr lang="ru-RU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PT Sans" pitchFamily="34" charset="-52"/>
              </a:rPr>
              <a:t>в день проведения мероприятия, либо на следующий день. </a:t>
            </a:r>
          </a:p>
          <a:p>
            <a:pPr>
              <a:buNone/>
            </a:pPr>
            <a:r>
              <a:rPr lang="ru-RU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PT Sans" pitchFamily="34" charset="-52"/>
              </a:rPr>
              <a:t>Но не позднее, чем через 2 дня после проведения.</a:t>
            </a:r>
          </a:p>
          <a:p>
            <a:pPr>
              <a:lnSpc>
                <a:spcPct val="150000"/>
              </a:lnSpc>
              <a:buNone/>
            </a:pPr>
            <a:r>
              <a:rPr lang="ru-RU" b="1" dirty="0">
                <a:solidFill>
                  <a:schemeClr val="tx1"/>
                </a:solidFill>
                <a:latin typeface="PT Sans" pitchFamily="34" charset="-52"/>
              </a:rPr>
              <a:t>Целевая аудитория: </a:t>
            </a:r>
          </a:p>
          <a:p>
            <a:pPr>
              <a:buNone/>
            </a:pPr>
            <a:r>
              <a:rPr lang="ru-RU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PT Sans" pitchFamily="34" charset="-52"/>
              </a:rPr>
              <a:t>школьники, преподаватели, профильные органы </a:t>
            </a:r>
          </a:p>
          <a:p>
            <a:pPr>
              <a:buNone/>
            </a:pPr>
            <a:r>
              <a:rPr lang="ru-RU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PT Sans" pitchFamily="34" charset="-52"/>
              </a:rPr>
              <a:t>исполнительной власти.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285103" y="906162"/>
            <a:ext cx="65903" cy="255373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7" name="Рисунок 6" descr="Логотип РДШ-0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53826" y="3048000"/>
            <a:ext cx="3138173" cy="381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18391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1BFD20C-EBD0-4E01-835E-0079949ECB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1362" y="414681"/>
            <a:ext cx="10972800" cy="1143000"/>
          </a:xfrm>
        </p:spPr>
        <p:txBody>
          <a:bodyPr>
            <a:normAutofit/>
          </a:bodyPr>
          <a:lstStyle/>
          <a:p>
            <a:r>
              <a:rPr lang="ru-RU" sz="3600" b="1" dirty="0">
                <a:latin typeface="PT Serif" pitchFamily="18" charset="-52"/>
              </a:rPr>
              <a:t>ЗАГОЛОВОК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BA87BC0-528D-43A1-B31F-11EFAE4B6B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0833" y="1567252"/>
            <a:ext cx="10972800" cy="4525963"/>
          </a:xfrm>
        </p:spPr>
        <p:txBody>
          <a:bodyPr>
            <a:normAutofit/>
          </a:bodyPr>
          <a:lstStyle/>
          <a:p>
            <a:r>
              <a:rPr lang="ru-RU" sz="2400" dirty="0">
                <a:solidFill>
                  <a:schemeClr val="tx1"/>
                </a:solidFill>
              </a:rPr>
              <a:t>Заголовок должен отражать суть новости, быть кратким, ёмким</a:t>
            </a:r>
          </a:p>
          <a:p>
            <a:pPr>
              <a:buNone/>
            </a:pPr>
            <a:r>
              <a:rPr lang="ru-RU" sz="2400" dirty="0">
                <a:solidFill>
                  <a:schemeClr val="tx1"/>
                </a:solidFill>
              </a:rPr>
              <a:t>     Отвечать на вопросы </a:t>
            </a:r>
            <a:r>
              <a:rPr lang="ru-RU" sz="2400" i="1" dirty="0">
                <a:solidFill>
                  <a:schemeClr val="accent2">
                    <a:lumMod val="75000"/>
                  </a:schemeClr>
                </a:solidFill>
              </a:rPr>
              <a:t>кто?</a:t>
            </a:r>
            <a:r>
              <a:rPr lang="ru-RU" sz="2400" dirty="0">
                <a:solidFill>
                  <a:schemeClr val="tx1"/>
                </a:solidFill>
              </a:rPr>
              <a:t> и </a:t>
            </a:r>
            <a:r>
              <a:rPr lang="ru-RU" sz="2400" i="1" dirty="0">
                <a:solidFill>
                  <a:schemeClr val="accent2">
                    <a:lumMod val="75000"/>
                  </a:schemeClr>
                </a:solidFill>
              </a:rPr>
              <a:t>что</a:t>
            </a:r>
            <a:r>
              <a:rPr lang="ru-RU" sz="24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2400" i="1" dirty="0">
                <a:solidFill>
                  <a:schemeClr val="accent2">
                    <a:lumMod val="75000"/>
                  </a:schemeClr>
                </a:solidFill>
              </a:rPr>
              <a:t>сделал?</a:t>
            </a:r>
          </a:p>
          <a:p>
            <a:pPr>
              <a:buNone/>
            </a:pPr>
            <a:endParaRPr lang="ru-RU" sz="2400" dirty="0">
              <a:solidFill>
                <a:schemeClr val="accent2">
                  <a:lumMod val="75000"/>
                </a:schemeClr>
              </a:solidFill>
            </a:endParaRPr>
          </a:p>
          <a:p>
            <a:pPr>
              <a:buNone/>
            </a:pPr>
            <a:r>
              <a:rPr lang="ru-RU" sz="2400" b="1" dirty="0">
                <a:solidFill>
                  <a:schemeClr val="tx1"/>
                </a:solidFill>
              </a:rPr>
              <a:t>      Пример: Ученики «Ивановской СОШ №1» </a:t>
            </a:r>
          </a:p>
          <a:p>
            <a:pPr>
              <a:buNone/>
            </a:pPr>
            <a:r>
              <a:rPr lang="ru-RU" sz="2400" b="1" dirty="0">
                <a:solidFill>
                  <a:schemeClr val="tx1"/>
                </a:solidFill>
              </a:rPr>
              <a:t>      победили в районном чемпионате по мини-футболу</a:t>
            </a:r>
            <a:endParaRPr lang="ru-RU" sz="2400" dirty="0">
              <a:solidFill>
                <a:schemeClr val="tx1"/>
              </a:solidFill>
            </a:endParaRPr>
          </a:p>
          <a:p>
            <a:pPr>
              <a:lnSpc>
                <a:spcPct val="200000"/>
              </a:lnSpc>
            </a:pPr>
            <a:r>
              <a:rPr lang="ru-RU" sz="2400" dirty="0">
                <a:solidFill>
                  <a:schemeClr val="tx1"/>
                </a:solidFill>
              </a:rPr>
              <a:t>Обязательно упоминание своей школы</a:t>
            </a:r>
          </a:p>
          <a:p>
            <a:r>
              <a:rPr lang="ru-RU" sz="2400" dirty="0">
                <a:solidFill>
                  <a:schemeClr val="tx1"/>
                </a:solidFill>
              </a:rPr>
              <a:t>После заголовка точка не ставится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4514335" y="856735"/>
            <a:ext cx="65903" cy="255373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1066800" y="3035644"/>
            <a:ext cx="78260" cy="60548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FF0000"/>
              </a:solidFill>
            </a:endParaRPr>
          </a:p>
        </p:txBody>
      </p:sp>
      <p:pic>
        <p:nvPicPr>
          <p:cNvPr id="8" name="Рисунок 7" descr="Логотип РДШ-0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53826" y="3048000"/>
            <a:ext cx="3138173" cy="381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15330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DBFCA23-A8CE-4879-9089-54B42A3241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10480" y="158815"/>
            <a:ext cx="2855053" cy="1146037"/>
          </a:xfrm>
        </p:spPr>
        <p:txBody>
          <a:bodyPr>
            <a:normAutofit/>
          </a:bodyPr>
          <a:lstStyle/>
          <a:p>
            <a:r>
              <a:rPr lang="ru-RU" dirty="0"/>
              <a:t>ПРЕВЬЮ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51CEEDB-C390-4787-A899-D540402C77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>
                <a:solidFill>
                  <a:schemeClr val="tx1"/>
                </a:solidFill>
              </a:rPr>
              <a:t>Превью – это анонс новости, основная мысль новости без излишних подробностей. Должно раскрывать заголовок и провоцировать читателя на дальнейшее чтение материала. </a:t>
            </a:r>
          </a:p>
          <a:p>
            <a:r>
              <a:rPr lang="ru-RU" dirty="0">
                <a:solidFill>
                  <a:schemeClr val="tx1"/>
                </a:solidFill>
              </a:rPr>
              <a:t>Обратите внимание, ограничение превью: 83 символа (без пробелов).</a:t>
            </a:r>
          </a:p>
          <a:p>
            <a:r>
              <a:rPr lang="ru-RU" dirty="0">
                <a:solidFill>
                  <a:schemeClr val="tx1"/>
                </a:solidFill>
              </a:rPr>
              <a:t>В превью должны содержаться ответы на вопросы </a:t>
            </a:r>
            <a:r>
              <a:rPr lang="ru-RU" i="1" dirty="0">
                <a:solidFill>
                  <a:schemeClr val="accent2">
                    <a:lumMod val="75000"/>
                  </a:schemeClr>
                </a:solidFill>
              </a:rPr>
              <a:t>кто?/что?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i="1" dirty="0">
                <a:solidFill>
                  <a:schemeClr val="accent2">
                    <a:lumMod val="75000"/>
                  </a:schemeClr>
                </a:solidFill>
              </a:rPr>
              <a:t>что сделал? когда?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(</a:t>
            </a:r>
            <a:r>
              <a:rPr lang="ru-RU" i="1" dirty="0">
                <a:solidFill>
                  <a:schemeClr val="accent2">
                    <a:lumMod val="75000"/>
                  </a:schemeClr>
                </a:solidFill>
              </a:rPr>
              <a:t>где?)</a:t>
            </a:r>
            <a:endParaRPr lang="ru-RU" dirty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ru-RU" dirty="0">
                <a:solidFill>
                  <a:schemeClr val="tx1"/>
                </a:solidFill>
              </a:rPr>
              <a:t>В превью не нужно полностью повторять заголовок! </a:t>
            </a:r>
          </a:p>
          <a:p>
            <a:pPr marL="0" indent="0">
              <a:buNone/>
            </a:pPr>
            <a:endParaRPr lang="ru-RU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ru-RU" b="1" i="1" dirty="0">
                <a:solidFill>
                  <a:schemeClr val="tx1"/>
                </a:solidFill>
              </a:rPr>
              <a:t>            Пример: Финал районного чемпионата состоялся </a:t>
            </a:r>
          </a:p>
          <a:p>
            <a:pPr marL="0" indent="0">
              <a:buNone/>
            </a:pPr>
            <a:r>
              <a:rPr lang="ru-RU" b="1" i="1" dirty="0">
                <a:solidFill>
                  <a:schemeClr val="tx1"/>
                </a:solidFill>
              </a:rPr>
              <a:t>            10 октября 2017 года.</a:t>
            </a:r>
            <a:endParaRPr lang="ru-RU" dirty="0">
              <a:solidFill>
                <a:schemeClr val="tx1"/>
              </a:solidFill>
            </a:endParaRPr>
          </a:p>
          <a:p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4" name="Рисунок 3" descr="Логотип РДШ-01.png">
            <a:extLst>
              <a:ext uri="{FF2B5EF4-FFF2-40B4-BE49-F238E27FC236}">
                <a16:creationId xmlns:a16="http://schemas.microsoft.com/office/drawing/2014/main" id="{0CBF0E5A-4C55-4A32-8DFC-D3B55C1B3DF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53826" y="3048000"/>
            <a:ext cx="3138173" cy="3810000"/>
          </a:xfrm>
          <a:prstGeom prst="rect">
            <a:avLst/>
          </a:prstGeom>
        </p:spPr>
      </p:pic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36A3BD14-4108-4DB5-AA95-CFC2809A2BF9}"/>
              </a:ext>
            </a:extLst>
          </p:cNvPr>
          <p:cNvSpPr/>
          <p:nvPr/>
        </p:nvSpPr>
        <p:spPr>
          <a:xfrm>
            <a:off x="4766005" y="604147"/>
            <a:ext cx="65903" cy="255373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989A4A3D-EA18-4AF6-ABB7-69A53BBCCAFC}"/>
              </a:ext>
            </a:extLst>
          </p:cNvPr>
          <p:cNvSpPr/>
          <p:nvPr/>
        </p:nvSpPr>
        <p:spPr>
          <a:xfrm>
            <a:off x="1415037" y="5116114"/>
            <a:ext cx="78260" cy="60548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34638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AD51094-9DBF-4B65-BDAF-0EED5E8CBC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35772" y="434968"/>
            <a:ext cx="3920455" cy="593731"/>
          </a:xfrm>
        </p:spPr>
        <p:txBody>
          <a:bodyPr>
            <a:normAutofit fontScale="90000"/>
          </a:bodyPr>
          <a:lstStyle/>
          <a:p>
            <a:r>
              <a:rPr lang="ru-RU" dirty="0"/>
              <a:t>ТЕКСТ НОВОСТИ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3DB65A6-4735-4938-870C-6E35DEA6CF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0117" y="1350629"/>
            <a:ext cx="11062282" cy="5072404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dirty="0">
                <a:solidFill>
                  <a:schemeClr val="tx1"/>
                </a:solidFill>
              </a:rPr>
              <a:t>В основной части новости нужно максимально подробно описать мероприятие</a:t>
            </a:r>
          </a:p>
          <a:p>
            <a:pPr marL="0" indent="0">
              <a:lnSpc>
                <a:spcPct val="170000"/>
              </a:lnSpc>
              <a:buNone/>
            </a:pPr>
            <a:r>
              <a:rPr lang="ru-RU" dirty="0">
                <a:solidFill>
                  <a:schemeClr val="tx1"/>
                </a:solidFill>
              </a:rPr>
              <a:t>                                                  </a:t>
            </a:r>
            <a:r>
              <a:rPr lang="ru-RU" sz="3600" dirty="0">
                <a:solidFill>
                  <a:schemeClr val="tx1"/>
                </a:solidFill>
              </a:rPr>
              <a:t>Необходимые элементы</a:t>
            </a:r>
            <a:r>
              <a:rPr lang="ru-RU" dirty="0">
                <a:solidFill>
                  <a:schemeClr val="tx1"/>
                </a:solidFill>
              </a:rPr>
              <a:t>:</a:t>
            </a:r>
          </a:p>
          <a:p>
            <a:r>
              <a:rPr lang="ru-RU" dirty="0">
                <a:solidFill>
                  <a:schemeClr val="tx1"/>
                </a:solidFill>
              </a:rPr>
              <a:t> этапы соревнований</a:t>
            </a:r>
          </a:p>
          <a:p>
            <a:r>
              <a:rPr lang="ru-RU" dirty="0">
                <a:solidFill>
                  <a:schemeClr val="tx1"/>
                </a:solidFill>
              </a:rPr>
              <a:t> возрастная категория участников</a:t>
            </a:r>
          </a:p>
          <a:p>
            <a:r>
              <a:rPr lang="ru-RU" dirty="0">
                <a:solidFill>
                  <a:schemeClr val="tx1"/>
                </a:solidFill>
              </a:rPr>
              <a:t> количество участников </a:t>
            </a:r>
            <a:r>
              <a:rPr lang="ru-RU" dirty="0">
                <a:solidFill>
                  <a:schemeClr val="bg1">
                    <a:lumMod val="50000"/>
                  </a:schemeClr>
                </a:solidFill>
              </a:rPr>
              <a:t>(или количество школ)</a:t>
            </a:r>
          </a:p>
          <a:p>
            <a:r>
              <a:rPr lang="ru-RU" dirty="0">
                <a:solidFill>
                  <a:schemeClr val="tx1"/>
                </a:solidFill>
              </a:rPr>
              <a:t> ход соревнований </a:t>
            </a:r>
            <a:r>
              <a:rPr lang="ru-RU" dirty="0">
                <a:solidFill>
                  <a:schemeClr val="bg1">
                    <a:lumMod val="50000"/>
                  </a:schemeClr>
                </a:solidFill>
              </a:rPr>
              <a:t>(описание событий, подробности проведения)</a:t>
            </a:r>
            <a:r>
              <a:rPr lang="ru-RU" dirty="0">
                <a:solidFill>
                  <a:schemeClr val="tx1"/>
                </a:solidFill>
              </a:rPr>
              <a:t> </a:t>
            </a:r>
          </a:p>
          <a:p>
            <a:r>
              <a:rPr lang="ru-RU" dirty="0">
                <a:solidFill>
                  <a:schemeClr val="tx1"/>
                </a:solidFill>
              </a:rPr>
              <a:t> победители </a:t>
            </a:r>
            <a:r>
              <a:rPr lang="ru-RU" dirty="0">
                <a:solidFill>
                  <a:schemeClr val="bg1">
                    <a:lumMod val="50000"/>
                  </a:schemeClr>
                </a:solidFill>
              </a:rPr>
              <a:t>(фамилии и имена, если это личный зачет)</a:t>
            </a:r>
          </a:p>
          <a:p>
            <a:r>
              <a:rPr lang="ru-RU" dirty="0">
                <a:solidFill>
                  <a:schemeClr val="tx1"/>
                </a:solidFill>
              </a:rPr>
              <a:t> прописать цитату победителя или тренера команды/участника </a:t>
            </a:r>
          </a:p>
          <a:p>
            <a:pPr>
              <a:buNone/>
            </a:pPr>
            <a:r>
              <a:rPr lang="ru-RU" dirty="0">
                <a:solidFill>
                  <a:schemeClr val="tx1"/>
                </a:solidFill>
              </a:rPr>
              <a:t>     </a:t>
            </a:r>
            <a:r>
              <a:rPr lang="ru-RU" dirty="0">
                <a:solidFill>
                  <a:schemeClr val="bg1">
                    <a:lumMod val="50000"/>
                  </a:schemeClr>
                </a:solidFill>
              </a:rPr>
              <a:t>(по желанию)</a:t>
            </a:r>
          </a:p>
          <a:p>
            <a:r>
              <a:rPr lang="ru-RU" dirty="0">
                <a:solidFill>
                  <a:schemeClr val="tx1"/>
                </a:solidFill>
              </a:rPr>
              <a:t> в заключительной части необходимо указать организаторов                      </a:t>
            </a:r>
            <a:r>
              <a:rPr lang="ru-RU" dirty="0">
                <a:solidFill>
                  <a:schemeClr val="bg1">
                    <a:lumMod val="50000"/>
                  </a:schemeClr>
                </a:solidFill>
              </a:rPr>
              <a:t>(если (если это не плановые соревнования в школе или                                          между школами)</a:t>
            </a:r>
            <a:endParaRPr lang="ru-RU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4" name="Рисунок 3" descr="Логотип РДШ-01.png">
            <a:extLst>
              <a:ext uri="{FF2B5EF4-FFF2-40B4-BE49-F238E27FC236}">
                <a16:creationId xmlns:a16="http://schemas.microsoft.com/office/drawing/2014/main" id="{9B9DE360-D27B-43FB-8846-FB8AE412C7B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53826" y="3048000"/>
            <a:ext cx="3138173" cy="3810000"/>
          </a:xfrm>
          <a:prstGeom prst="rect">
            <a:avLst/>
          </a:prstGeom>
        </p:spPr>
      </p:pic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5C097F3E-0DEA-4F7B-ACDB-72D39970505E}"/>
              </a:ext>
            </a:extLst>
          </p:cNvPr>
          <p:cNvSpPr/>
          <p:nvPr/>
        </p:nvSpPr>
        <p:spPr>
          <a:xfrm>
            <a:off x="4135772" y="643405"/>
            <a:ext cx="65903" cy="255373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B40BFF0C-B723-4463-A341-70240147367D}"/>
              </a:ext>
            </a:extLst>
          </p:cNvPr>
          <p:cNvSpPr/>
          <p:nvPr/>
        </p:nvSpPr>
        <p:spPr>
          <a:xfrm>
            <a:off x="4074457" y="2063932"/>
            <a:ext cx="52062" cy="201096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92386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6AE2EC4-B459-4CFD-B1CF-D206ED1D00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27566" y="283472"/>
            <a:ext cx="8026546" cy="1102466"/>
          </a:xfrm>
        </p:spPr>
        <p:txBody>
          <a:bodyPr>
            <a:normAutofit/>
          </a:bodyPr>
          <a:lstStyle/>
          <a:p>
            <a:r>
              <a:rPr lang="ru-RU" dirty="0"/>
              <a:t>Площадки и официальные лица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0E4B776-A8A2-4BD7-A945-8AB246DA1B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6285" y="1317072"/>
            <a:ext cx="10789451" cy="5075339"/>
          </a:xfrm>
        </p:spPr>
        <p:txBody>
          <a:bodyPr>
            <a:normAutofit fontScale="85000" lnSpcReduction="20000"/>
          </a:bodyPr>
          <a:lstStyle/>
          <a:p>
            <a:r>
              <a:rPr lang="ru-RU" dirty="0">
                <a:solidFill>
                  <a:schemeClr val="tx1"/>
                </a:solidFill>
              </a:rPr>
              <a:t>Необходимо 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избегать аббревиатур </a:t>
            </a:r>
            <a:r>
              <a:rPr lang="ru-RU" dirty="0">
                <a:solidFill>
                  <a:schemeClr val="tx1"/>
                </a:solidFill>
              </a:rPr>
              <a:t>в названиях площадок, наименованиях учреждений (кроме школ). </a:t>
            </a:r>
          </a:p>
          <a:p>
            <a:r>
              <a:rPr lang="ru-RU" dirty="0">
                <a:solidFill>
                  <a:schemeClr val="tx1"/>
                </a:solidFill>
              </a:rPr>
              <a:t>Имена-отчества не прописывать, указывать только 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имя и фамилию</a:t>
            </a:r>
            <a:r>
              <a:rPr lang="ru-RU" dirty="0">
                <a:solidFill>
                  <a:schemeClr val="tx1"/>
                </a:solidFill>
              </a:rPr>
              <a:t>. </a:t>
            </a:r>
          </a:p>
          <a:p>
            <a:pPr marL="0" indent="0">
              <a:lnSpc>
                <a:spcPct val="170000"/>
              </a:lnSpc>
              <a:buNone/>
            </a:pPr>
            <a:r>
              <a:rPr lang="ru-RU" b="1" i="1" dirty="0">
                <a:solidFill>
                  <a:schemeClr val="tx1"/>
                </a:solidFill>
              </a:rPr>
              <a:t>Примеры: </a:t>
            </a:r>
            <a:endParaRPr lang="ru-RU" dirty="0">
              <a:solidFill>
                <a:schemeClr val="tx1"/>
              </a:solidFill>
            </a:endParaRPr>
          </a:p>
          <a:p>
            <a:pPr marL="0" lvl="0" indent="0">
              <a:buNone/>
            </a:pPr>
            <a:r>
              <a:rPr lang="ru-RU" sz="2600" dirty="0">
                <a:solidFill>
                  <a:schemeClr val="tx1"/>
                </a:solidFill>
              </a:rPr>
              <a:t>На базе </a:t>
            </a:r>
            <a:r>
              <a:rPr lang="ru-RU" sz="2600" b="1" dirty="0">
                <a:solidFill>
                  <a:schemeClr val="tx1"/>
                </a:solidFill>
              </a:rPr>
              <a:t>спортивного комплекса «Крылатское»</a:t>
            </a:r>
            <a:r>
              <a:rPr lang="ru-RU" sz="2600" dirty="0">
                <a:solidFill>
                  <a:schemeClr val="tx1"/>
                </a:solidFill>
              </a:rPr>
              <a:t> прошли соревнования по легкой атлетике среди старшеклассников – </a:t>
            </a:r>
            <a:r>
              <a:rPr lang="ru-RU" sz="2600" b="1" dirty="0">
                <a:solidFill>
                  <a:schemeClr val="accent1">
                    <a:lumMod val="75000"/>
                  </a:schemeClr>
                </a:solidFill>
              </a:rPr>
              <a:t>верно</a:t>
            </a:r>
            <a:endParaRPr lang="ru-RU" sz="2600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ru-RU" sz="2600" dirty="0">
                <a:solidFill>
                  <a:schemeClr val="tx1"/>
                </a:solidFill>
              </a:rPr>
              <a:t> На базе </a:t>
            </a:r>
            <a:r>
              <a:rPr lang="ru-RU" sz="2600" b="1" dirty="0">
                <a:solidFill>
                  <a:schemeClr val="tx1"/>
                </a:solidFill>
              </a:rPr>
              <a:t>СК «Крылатское»</a:t>
            </a:r>
            <a:r>
              <a:rPr lang="ru-RU" sz="2600" dirty="0">
                <a:solidFill>
                  <a:schemeClr val="tx1"/>
                </a:solidFill>
              </a:rPr>
              <a:t> прошли соревнования по легкой атлетике среди старшеклассников – </a:t>
            </a:r>
            <a:r>
              <a:rPr lang="ru-RU" sz="2600" b="1" dirty="0">
                <a:solidFill>
                  <a:schemeClr val="accent2">
                    <a:lumMod val="75000"/>
                  </a:schemeClr>
                </a:solidFill>
              </a:rPr>
              <a:t>неверно</a:t>
            </a:r>
          </a:p>
          <a:p>
            <a:pPr marL="0" indent="0">
              <a:buNone/>
            </a:pPr>
            <a:endParaRPr lang="ru-RU" sz="2600" dirty="0">
              <a:solidFill>
                <a:schemeClr val="tx1"/>
              </a:solidFill>
            </a:endParaRPr>
          </a:p>
          <a:p>
            <a:pPr marL="0" lvl="0" indent="0">
              <a:buNone/>
            </a:pPr>
            <a:r>
              <a:rPr lang="ru-RU" sz="2600" dirty="0">
                <a:solidFill>
                  <a:schemeClr val="tx1"/>
                </a:solidFill>
              </a:rPr>
              <a:t>В церемонии награждения победителей районного турнира по хоккею </a:t>
            </a:r>
          </a:p>
          <a:p>
            <a:pPr marL="0" lvl="0" indent="0">
              <a:buNone/>
            </a:pPr>
            <a:r>
              <a:rPr lang="ru-RU" sz="2600" dirty="0">
                <a:solidFill>
                  <a:schemeClr val="tx1"/>
                </a:solidFill>
              </a:rPr>
              <a:t>принял участие глава муниципального образования </a:t>
            </a:r>
            <a:r>
              <a:rPr lang="ru-RU" sz="2600" b="1" dirty="0">
                <a:solidFill>
                  <a:schemeClr val="tx1"/>
                </a:solidFill>
              </a:rPr>
              <a:t>Иван Иванов</a:t>
            </a:r>
            <a:r>
              <a:rPr lang="ru-RU" sz="2600" dirty="0">
                <a:solidFill>
                  <a:schemeClr val="tx1"/>
                </a:solidFill>
              </a:rPr>
              <a:t> - </a:t>
            </a:r>
            <a:r>
              <a:rPr lang="ru-RU" sz="2600" b="1" dirty="0">
                <a:solidFill>
                  <a:schemeClr val="accent1">
                    <a:lumMod val="75000"/>
                  </a:schemeClr>
                </a:solidFill>
              </a:rPr>
              <a:t>верно</a:t>
            </a:r>
            <a:r>
              <a:rPr lang="ru-RU" sz="2600" dirty="0">
                <a:solidFill>
                  <a:schemeClr val="tx1"/>
                </a:solidFill>
              </a:rPr>
              <a:t> </a:t>
            </a:r>
          </a:p>
          <a:p>
            <a:pPr marL="0" indent="0">
              <a:buNone/>
            </a:pPr>
            <a:r>
              <a:rPr lang="ru-RU" sz="2600" dirty="0">
                <a:solidFill>
                  <a:schemeClr val="tx1"/>
                </a:solidFill>
              </a:rPr>
              <a:t>В церемонии награждения победителей районного турнира по хоккею</a:t>
            </a:r>
          </a:p>
          <a:p>
            <a:pPr marL="0" indent="0">
              <a:buNone/>
            </a:pPr>
            <a:r>
              <a:rPr lang="ru-RU" sz="2600" dirty="0">
                <a:solidFill>
                  <a:schemeClr val="tx1"/>
                </a:solidFill>
              </a:rPr>
              <a:t> принял участие глава муниципального образования </a:t>
            </a:r>
            <a:r>
              <a:rPr lang="ru-RU" sz="2600" b="1" dirty="0">
                <a:solidFill>
                  <a:schemeClr val="tx1"/>
                </a:solidFill>
              </a:rPr>
              <a:t>И.И. Иванов</a:t>
            </a:r>
            <a:r>
              <a:rPr lang="ru-RU" sz="2600" dirty="0">
                <a:solidFill>
                  <a:schemeClr val="tx1"/>
                </a:solidFill>
              </a:rPr>
              <a:t> – </a:t>
            </a:r>
            <a:r>
              <a:rPr lang="ru-RU" sz="2600" b="1" dirty="0">
                <a:solidFill>
                  <a:schemeClr val="accent2">
                    <a:lumMod val="75000"/>
                  </a:schemeClr>
                </a:solidFill>
              </a:rPr>
              <a:t>неверно</a:t>
            </a:r>
            <a:endParaRPr lang="ru-RU" sz="2600" dirty="0">
              <a:solidFill>
                <a:schemeClr val="accent2">
                  <a:lumMod val="75000"/>
                </a:schemeClr>
              </a:solidFill>
            </a:endParaRPr>
          </a:p>
          <a:p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4" name="Рисунок 3" descr="Логотип РДШ-01.png">
            <a:extLst>
              <a:ext uri="{FF2B5EF4-FFF2-40B4-BE49-F238E27FC236}">
                <a16:creationId xmlns:a16="http://schemas.microsoft.com/office/drawing/2014/main" id="{75967294-F715-4CD4-B133-7C6D33525AB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53826" y="3048000"/>
            <a:ext cx="3138173" cy="3810000"/>
          </a:xfrm>
          <a:prstGeom prst="rect">
            <a:avLst/>
          </a:prstGeom>
        </p:spPr>
      </p:pic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E9DA8C91-BAC4-4108-ADB0-26064B6E6556}"/>
              </a:ext>
            </a:extLst>
          </p:cNvPr>
          <p:cNvSpPr/>
          <p:nvPr/>
        </p:nvSpPr>
        <p:spPr>
          <a:xfrm>
            <a:off x="2327566" y="776473"/>
            <a:ext cx="65903" cy="255373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E0C415CC-C431-4479-8523-301F93AE6F8A}"/>
              </a:ext>
            </a:extLst>
          </p:cNvPr>
          <p:cNvSpPr/>
          <p:nvPr/>
        </p:nvSpPr>
        <p:spPr>
          <a:xfrm>
            <a:off x="696285" y="2642532"/>
            <a:ext cx="49109" cy="405468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31489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0F435F1-B81F-4755-91F1-DA6ED8E5C5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70077" y="351346"/>
            <a:ext cx="8651846" cy="1034045"/>
          </a:xfrm>
        </p:spPr>
        <p:txBody>
          <a:bodyPr>
            <a:normAutofit fontScale="90000"/>
          </a:bodyPr>
          <a:lstStyle/>
          <a:p>
            <a:r>
              <a:rPr lang="ru-RU" dirty="0"/>
              <a:t>Возможные информационные поводы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EBBE215-747C-453E-98E3-2E7ECD3100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82848" y="2155971"/>
            <a:ext cx="10399552" cy="3970195"/>
          </a:xfrm>
        </p:spPr>
        <p:txBody>
          <a:bodyPr/>
          <a:lstStyle/>
          <a:p>
            <a:r>
              <a:rPr lang="ru-RU" dirty="0">
                <a:solidFill>
                  <a:schemeClr val="tx1"/>
                </a:solidFill>
              </a:rPr>
              <a:t> результаты спортивных соревнований в школах, на муниципальном, региональном и федеральном уровнях</a:t>
            </a:r>
          </a:p>
          <a:p>
            <a:pPr>
              <a:lnSpc>
                <a:spcPct val="150000"/>
              </a:lnSpc>
            </a:pPr>
            <a:r>
              <a:rPr lang="ru-RU" dirty="0">
                <a:solidFill>
                  <a:schemeClr val="tx1"/>
                </a:solidFill>
              </a:rPr>
              <a:t> участие в спортивных акциях любого уровня </a:t>
            </a:r>
          </a:p>
          <a:p>
            <a:pPr>
              <a:lnSpc>
                <a:spcPct val="150000"/>
              </a:lnSpc>
            </a:pPr>
            <a:r>
              <a:rPr lang="ru-RU" dirty="0">
                <a:solidFill>
                  <a:schemeClr val="tx1"/>
                </a:solidFill>
              </a:rPr>
              <a:t> участие школьников в испытаниях ГТО</a:t>
            </a:r>
          </a:p>
          <a:p>
            <a:pPr marL="0" indent="0">
              <a:buNone/>
            </a:pPr>
            <a:r>
              <a:rPr lang="ru-RU" dirty="0">
                <a:solidFill>
                  <a:schemeClr val="tx1"/>
                </a:solidFill>
              </a:rPr>
              <a:t>  </a:t>
            </a:r>
          </a:p>
        </p:txBody>
      </p:sp>
      <p:pic>
        <p:nvPicPr>
          <p:cNvPr id="4" name="Рисунок 3" descr="Логотип РДШ-01.png">
            <a:extLst>
              <a:ext uri="{FF2B5EF4-FFF2-40B4-BE49-F238E27FC236}">
                <a16:creationId xmlns:a16="http://schemas.microsoft.com/office/drawing/2014/main" id="{9D94B438-B154-4502-9FF7-BA4395372F7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53826" y="3048000"/>
            <a:ext cx="3138173" cy="3810000"/>
          </a:xfrm>
          <a:prstGeom prst="rect">
            <a:avLst/>
          </a:prstGeom>
        </p:spPr>
      </p:pic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2FB758D5-F650-4AB8-9002-2EF5785024F0}"/>
              </a:ext>
            </a:extLst>
          </p:cNvPr>
          <p:cNvSpPr/>
          <p:nvPr/>
        </p:nvSpPr>
        <p:spPr>
          <a:xfrm>
            <a:off x="1737125" y="806401"/>
            <a:ext cx="65903" cy="255373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83910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DFCFEC3-40C4-438E-8C4E-293D522B53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10125" y="375306"/>
            <a:ext cx="5371750" cy="593731"/>
          </a:xfrm>
        </p:spPr>
        <p:txBody>
          <a:bodyPr>
            <a:normAutofit fontScale="90000"/>
          </a:bodyPr>
          <a:lstStyle/>
          <a:p>
            <a:r>
              <a:rPr lang="ru-RU" dirty="0" err="1"/>
              <a:t>Фотосопровождение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F78DFC7-9004-48E6-8BAA-82805C5515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400961"/>
            <a:ext cx="10972800" cy="4725205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ru-RU" dirty="0">
                <a:solidFill>
                  <a:schemeClr val="tx1"/>
                </a:solidFill>
              </a:rPr>
              <a:t>Новости следует иллюстрировать фотографиями.</a:t>
            </a:r>
          </a:p>
          <a:p>
            <a:pPr marL="0" indent="0">
              <a:buNone/>
            </a:pPr>
            <a:r>
              <a:rPr lang="ru-RU" dirty="0">
                <a:solidFill>
                  <a:schemeClr val="tx1"/>
                </a:solidFill>
              </a:rPr>
              <a:t> </a:t>
            </a:r>
          </a:p>
          <a:p>
            <a:pPr marL="0" indent="0">
              <a:buNone/>
            </a:pPr>
            <a:r>
              <a:rPr lang="ru-RU" dirty="0">
                <a:solidFill>
                  <a:schemeClr val="tx1"/>
                </a:solidFill>
              </a:rPr>
              <a:t>Фотографии должны быть 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четкими</a:t>
            </a:r>
            <a:r>
              <a:rPr lang="ru-RU" dirty="0">
                <a:solidFill>
                  <a:schemeClr val="tx1"/>
                </a:solidFill>
              </a:rPr>
              <a:t>, без спин на переднем плане</a:t>
            </a:r>
          </a:p>
          <a:p>
            <a:pPr marL="0" indent="0">
              <a:buNone/>
            </a:pPr>
            <a:r>
              <a:rPr lang="ru-RU" dirty="0">
                <a:solidFill>
                  <a:schemeClr val="tx1"/>
                </a:solidFill>
              </a:rPr>
              <a:t> На фото должна быть отражена суть соревнования </a:t>
            </a:r>
            <a:r>
              <a:rPr lang="ru-RU" dirty="0">
                <a:solidFill>
                  <a:schemeClr val="bg1">
                    <a:lumMod val="50000"/>
                  </a:schemeClr>
                </a:solidFill>
              </a:rPr>
              <a:t>(дети бегут/играют в футбол, баскетбол, хоккей)</a:t>
            </a:r>
            <a:r>
              <a:rPr lang="ru-RU" dirty="0">
                <a:solidFill>
                  <a:schemeClr val="tx1"/>
                </a:solidFill>
              </a:rPr>
              <a:t> и/или на фото должны быть победители соревнований. Старайтесь прикреплять фото, на которых моменты, отражённые в новости </a:t>
            </a:r>
            <a:r>
              <a:rPr lang="ru-RU" dirty="0">
                <a:solidFill>
                  <a:schemeClr val="bg1">
                    <a:lumMod val="50000"/>
                  </a:schemeClr>
                </a:solidFill>
              </a:rPr>
              <a:t>(например, если вы прикрепляете фото талисмана соревнований, то расскажите о нем в новости)</a:t>
            </a:r>
          </a:p>
          <a:p>
            <a:pPr marL="0" indent="0">
              <a:buNone/>
            </a:pP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!</a:t>
            </a:r>
            <a:r>
              <a:rPr lang="ru-RU" dirty="0">
                <a:solidFill>
                  <a:schemeClr val="tx1"/>
                </a:solidFill>
              </a:rPr>
              <a:t> На фотографиях с соревнований по плаванию </a:t>
            </a:r>
            <a:r>
              <a:rPr lang="ru-RU" u="sng" dirty="0">
                <a:solidFill>
                  <a:schemeClr val="tx1"/>
                </a:solidFill>
              </a:rPr>
              <a:t>недопустимо</a:t>
            </a:r>
            <a:r>
              <a:rPr lang="ru-RU" dirty="0">
                <a:solidFill>
                  <a:schemeClr val="tx1"/>
                </a:solidFill>
              </a:rPr>
              <a:t> изображение школьников в купальных костюмах, особенно если детей можно идентифицировать. Допускается общий план бассейна, либо фото одетых детей на фоне бассейна.</a:t>
            </a:r>
          </a:p>
          <a:p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4" name="Рисунок 3" descr="Логотип РДШ-01.png">
            <a:extLst>
              <a:ext uri="{FF2B5EF4-FFF2-40B4-BE49-F238E27FC236}">
                <a16:creationId xmlns:a16="http://schemas.microsoft.com/office/drawing/2014/main" id="{E2C28C43-FE60-45CB-A5CC-853F33D8309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53826" y="3048000"/>
            <a:ext cx="3138173" cy="3810000"/>
          </a:xfrm>
          <a:prstGeom prst="rect">
            <a:avLst/>
          </a:prstGeom>
        </p:spPr>
      </p:pic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A510B001-9359-4CA6-96E4-CE9C89C16CBB}"/>
              </a:ext>
            </a:extLst>
          </p:cNvPr>
          <p:cNvSpPr/>
          <p:nvPr/>
        </p:nvSpPr>
        <p:spPr>
          <a:xfrm>
            <a:off x="3683825" y="604147"/>
            <a:ext cx="65903" cy="255373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71751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1EF330D-8CF6-4410-83D0-C7947C6739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27758" y="274638"/>
            <a:ext cx="6336484" cy="593731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ВАЖНАЯ ИНФОРМАЦИЯ! 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A2F8618-A6DE-461F-91AD-78735E1B4F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dirty="0">
                <a:solidFill>
                  <a:schemeClr val="tx1"/>
                </a:solidFill>
              </a:rPr>
              <a:t>Если в вашей новости вы упоминаете одного или нескольких учеников до 18 лет </a:t>
            </a:r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лично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>
                <a:solidFill>
                  <a:schemeClr val="bg1">
                    <a:lumMod val="50000"/>
                  </a:schemeClr>
                </a:solidFill>
              </a:rPr>
              <a:t>(т.е. Иван Иванов занял…)</a:t>
            </a:r>
            <a:r>
              <a:rPr lang="ru-RU" dirty="0">
                <a:solidFill>
                  <a:schemeClr val="tx1"/>
                </a:solidFill>
              </a:rPr>
              <a:t>, то к своей новости </a:t>
            </a:r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обязательно</a:t>
            </a:r>
            <a:r>
              <a:rPr lang="ru-RU" dirty="0">
                <a:solidFill>
                  <a:schemeClr val="tx1"/>
                </a:solidFill>
              </a:rPr>
              <a:t> прикрепляйте согласие на обработку персональных данных, с заполненными полями и росписью. Форму можно найти на нашем сайте в разделе документы </a:t>
            </a:r>
          </a:p>
          <a:p>
            <a:pPr marL="0" indent="0">
              <a:buNone/>
            </a:pPr>
            <a:r>
              <a:rPr lang="ru-RU" u="sng" dirty="0">
                <a:solidFill>
                  <a:schemeClr val="accent2">
                    <a:lumMod val="60000"/>
                    <a:lumOff val="40000"/>
                  </a:schemeClr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https://спорт.рдш.рф/documents</a:t>
            </a:r>
            <a:r>
              <a:rPr lang="ru-RU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. </a:t>
            </a:r>
          </a:p>
          <a:p>
            <a:pPr marL="0" indent="0">
              <a:buNone/>
            </a:pPr>
            <a:r>
              <a:rPr lang="ru-RU" dirty="0">
                <a:solidFill>
                  <a:schemeClr val="tx1"/>
                </a:solidFill>
              </a:rPr>
              <a:t>Если ученик уже зарегистрирован на платформе </a:t>
            </a:r>
            <a:r>
              <a:rPr lang="ru-RU" dirty="0" err="1">
                <a:solidFill>
                  <a:schemeClr val="tx1"/>
                </a:solidFill>
              </a:rPr>
              <a:t>спорт.рдш.рф</a:t>
            </a:r>
            <a:r>
              <a:rPr lang="ru-RU" dirty="0">
                <a:solidFill>
                  <a:schemeClr val="tx1"/>
                </a:solidFill>
              </a:rPr>
              <a:t>, согласие прикреплять не нужно.</a:t>
            </a:r>
          </a:p>
        </p:txBody>
      </p:sp>
      <p:pic>
        <p:nvPicPr>
          <p:cNvPr id="4" name="Рисунок 3" descr="Логотип РДШ-01.png">
            <a:extLst>
              <a:ext uri="{FF2B5EF4-FFF2-40B4-BE49-F238E27FC236}">
                <a16:creationId xmlns:a16="http://schemas.microsoft.com/office/drawing/2014/main" id="{506493C8-72F2-44C4-B441-B787F18104B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53826" y="3048000"/>
            <a:ext cx="3138173" cy="3810000"/>
          </a:xfrm>
          <a:prstGeom prst="rect">
            <a:avLst/>
          </a:prstGeom>
        </p:spPr>
      </p:pic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D6FB4A54-355E-4BBB-BBD8-992DE6B0DB25}"/>
              </a:ext>
            </a:extLst>
          </p:cNvPr>
          <p:cNvSpPr/>
          <p:nvPr/>
        </p:nvSpPr>
        <p:spPr>
          <a:xfrm>
            <a:off x="3180485" y="476461"/>
            <a:ext cx="65903" cy="255373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655264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312</TotalTime>
  <Words>883</Words>
  <Application>Microsoft Office PowerPoint</Application>
  <PresentationFormat>Широкоэкранный</PresentationFormat>
  <Paragraphs>86</Paragraphs>
  <Slides>15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20" baseType="lpstr">
      <vt:lpstr>Arial</vt:lpstr>
      <vt:lpstr>Calibri</vt:lpstr>
      <vt:lpstr>PT Sans</vt:lpstr>
      <vt:lpstr>PT Serif</vt:lpstr>
      <vt:lpstr>Тема Office</vt:lpstr>
      <vt:lpstr>Как написать новость  и выложить её на платформе</vt:lpstr>
      <vt:lpstr>Рекомендации по написанию новостей</vt:lpstr>
      <vt:lpstr>ЗАГОЛОВОК</vt:lpstr>
      <vt:lpstr>ПРЕВЬЮ </vt:lpstr>
      <vt:lpstr>ТЕКСТ НОВОСТИ</vt:lpstr>
      <vt:lpstr>Площадки и официальные лица</vt:lpstr>
      <vt:lpstr>Возможные информационные поводы</vt:lpstr>
      <vt:lpstr>Фотосопровождение</vt:lpstr>
      <vt:lpstr>ВАЖНАЯ ИНФОРМАЦИЯ! </vt:lpstr>
      <vt:lpstr>Как опубликовать новость?</vt:lpstr>
      <vt:lpstr>Как опубликовать новость?</vt:lpstr>
      <vt:lpstr>Как опубликовать новость?</vt:lpstr>
      <vt:lpstr>Как опубликовать новость?</vt:lpstr>
      <vt:lpstr>Новость отклонена либо не подтверждена?</vt:lpstr>
      <vt:lpstr>Мы ждём ваших новостей!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Как написать новость и выложить ее</dc:title>
  <dc:creator>user234</dc:creator>
  <cp:lastModifiedBy>user234</cp:lastModifiedBy>
  <cp:revision>18</cp:revision>
  <dcterms:created xsi:type="dcterms:W3CDTF">2019-10-22T10:38:55Z</dcterms:created>
  <dcterms:modified xsi:type="dcterms:W3CDTF">2019-10-22T16:28:20Z</dcterms:modified>
</cp:coreProperties>
</file>