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336025A-E76E-48AE-91AC-B0BF597C92C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Раздел без заголовка" id="{39A63F78-268F-4EF6-A8C8-AB476A569BF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10/22/2019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&#1089;&#1087;&#1086;&#1088;&#1090;.&#1088;&#1076;&#1096;.&#1088;&#1092;/docu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A088A3-AAE5-4793-8067-734D6EB61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1264" y="1749253"/>
            <a:ext cx="8295503" cy="3356166"/>
          </a:xfrm>
        </p:spPr>
        <p:txBody>
          <a:bodyPr>
            <a:normAutofit/>
          </a:bodyPr>
          <a:lstStyle/>
          <a:p>
            <a:pPr algn="l"/>
            <a:r>
              <a:rPr lang="ru-RU" b="1" spc="0" dirty="0">
                <a:latin typeface="PT Sans" pitchFamily="34" charset="-52"/>
                <a:ea typeface="Microsoft JhengHei Light" panose="020B0304030504040204" pitchFamily="34" charset="-120"/>
              </a:rPr>
              <a:t>Как написать новость </a:t>
            </a:r>
            <a:br>
              <a:rPr lang="ru-RU" b="1" spc="0" dirty="0">
                <a:latin typeface="PT Sans" pitchFamily="34" charset="-52"/>
                <a:ea typeface="Microsoft JhengHei Light" panose="020B0304030504040204" pitchFamily="34" charset="-120"/>
              </a:rPr>
            </a:br>
            <a:r>
              <a:rPr lang="ru-RU" b="1" spc="0" dirty="0">
                <a:latin typeface="PT Sans" pitchFamily="34" charset="-52"/>
                <a:ea typeface="Microsoft JhengHei Light" panose="020B0304030504040204" pitchFamily="34" charset="-120"/>
              </a:rPr>
              <a:t>и выложить её на платформе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BE07DF-DE0F-48AA-9444-34149FC15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4309" y="4251098"/>
            <a:ext cx="8045373" cy="74227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Обязательно к прочтению перед публикацией новости!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68845" y="2924432"/>
            <a:ext cx="57664" cy="101325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Логотип РДШ-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065" y="582825"/>
            <a:ext cx="4710482" cy="130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C9C3B-634A-4878-8244-4C3EA6CFA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876" y="248826"/>
            <a:ext cx="6781101" cy="983711"/>
          </a:xfrm>
        </p:spPr>
        <p:txBody>
          <a:bodyPr>
            <a:normAutofit/>
          </a:bodyPr>
          <a:lstStyle/>
          <a:p>
            <a:r>
              <a:rPr lang="ru-RU" dirty="0"/>
              <a:t>Как опубликовать новость?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9AAF92-E189-40E5-A2B8-0F80F3CB6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26" y="1323367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1. Нажмите на название раздела "Новости". Вы попадете на страницу, с которой можно осуществлять публикацию и редактирование новостей вашей школы. На основе введенных данных рассчитывается рейтинг школы. Нажмите на кнопку "добавить новость".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Рисунок 9">
            <a:extLst>
              <a:ext uri="{FF2B5EF4-FFF2-40B4-BE49-F238E27FC236}">
                <a16:creationId xmlns:a16="http://schemas.microsoft.com/office/drawing/2014/main" id="{9730C774-6C06-4AAA-89EE-B3DEE981C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513" y="3835811"/>
            <a:ext cx="5943600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Логотип РДШ-01.png">
            <a:extLst>
              <a:ext uri="{FF2B5EF4-FFF2-40B4-BE49-F238E27FC236}">
                <a16:creationId xmlns:a16="http://schemas.microsoft.com/office/drawing/2014/main" id="{F306B082-1CFD-4F11-96D0-D21AFF4AE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1807163-3C5A-4632-B300-383840B8A8D0}"/>
              </a:ext>
            </a:extLst>
          </p:cNvPr>
          <p:cNvSpPr/>
          <p:nvPr/>
        </p:nvSpPr>
        <p:spPr>
          <a:xfrm>
            <a:off x="2740876" y="671719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95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622CA-C01C-466E-A1BC-448D8890A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558" y="334755"/>
            <a:ext cx="7250884" cy="811853"/>
          </a:xfrm>
        </p:spPr>
        <p:txBody>
          <a:bodyPr>
            <a:normAutofit/>
          </a:bodyPr>
          <a:lstStyle/>
          <a:p>
            <a:r>
              <a:rPr lang="ru-RU" dirty="0"/>
              <a:t>Как опубликовать новость?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07A4A6-0AF4-4311-9E01-D4465DD3D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2. Загрузка медиа. Чтобы загрузить фото или видео в сам текст новости, нажмите на кнопку «+» и добавьте необходимые материалы. Рекомендуется загружать не более 2-3 фото.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Рисунок 4">
            <a:extLst>
              <a:ext uri="{FF2B5EF4-FFF2-40B4-BE49-F238E27FC236}">
                <a16:creationId xmlns:a16="http://schemas.microsoft.com/office/drawing/2014/main" id="{73A6D003-01C0-437E-8734-AE81CDB18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486"/>
          <a:stretch>
            <a:fillRect/>
          </a:stretch>
        </p:blipFill>
        <p:spPr bwMode="auto">
          <a:xfrm>
            <a:off x="2818127" y="3803651"/>
            <a:ext cx="562610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Логотип РДШ-01.png">
            <a:extLst>
              <a:ext uri="{FF2B5EF4-FFF2-40B4-BE49-F238E27FC236}">
                <a16:creationId xmlns:a16="http://schemas.microsoft.com/office/drawing/2014/main" id="{A002C765-0A27-448A-93E7-C907DD570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812DE1E-568B-41C0-BD06-2AED6B201992}"/>
              </a:ext>
            </a:extLst>
          </p:cNvPr>
          <p:cNvSpPr/>
          <p:nvPr/>
        </p:nvSpPr>
        <p:spPr>
          <a:xfrm>
            <a:off x="2685535" y="671719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1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DB648-BB57-43CD-A06D-5950D852E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8297" y="367732"/>
            <a:ext cx="6353262" cy="857876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 опубликовать новость?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6D2250-E512-4643-8354-87A2FCE7D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767" y="1105555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3. Если вы хотите загрузить более 3-х фото, то после публикации новости в разделе «Редактировать новость» воспользуйтесь кнопкой «Загрузка медиа».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Рисунок 6">
            <a:extLst>
              <a:ext uri="{FF2B5EF4-FFF2-40B4-BE49-F238E27FC236}">
                <a16:creationId xmlns:a16="http://schemas.microsoft.com/office/drawing/2014/main" id="{93AE42D6-F576-4397-B08D-5282FDF3A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297" y="3553306"/>
            <a:ext cx="5943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Логотип РДШ-01.png">
            <a:extLst>
              <a:ext uri="{FF2B5EF4-FFF2-40B4-BE49-F238E27FC236}">
                <a16:creationId xmlns:a16="http://schemas.microsoft.com/office/drawing/2014/main" id="{ACA3DB54-197D-4A8E-AACF-94B97D72F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91293CD-F482-4FDF-BFDC-A04976FCEF9A}"/>
              </a:ext>
            </a:extLst>
          </p:cNvPr>
          <p:cNvSpPr/>
          <p:nvPr/>
        </p:nvSpPr>
        <p:spPr>
          <a:xfrm>
            <a:off x="3125409" y="736096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172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D146E-8B7D-4385-ACC1-6DA2F629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003" y="350139"/>
            <a:ext cx="7015993" cy="899821"/>
          </a:xfrm>
        </p:spPr>
        <p:txBody>
          <a:bodyPr>
            <a:normAutofit/>
          </a:bodyPr>
          <a:lstStyle/>
          <a:p>
            <a:r>
              <a:rPr lang="ru-RU" dirty="0"/>
              <a:t>Как опубликовать новость?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D877D6-1D8C-47E7-9DCF-1064E06A8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6463"/>
            <a:ext cx="10972800" cy="464970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4. При заполнении информации новости убедитесь, что: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А) </a:t>
            </a:r>
            <a:r>
              <a:rPr lang="ru-RU" dirty="0">
                <a:solidFill>
                  <a:schemeClr val="tx1"/>
                </a:solidFill>
              </a:rPr>
              <a:t>Загружаемое фото на главную страницу, а также в фотоматериалы по размеру не превышают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3 Мегабайт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Б) </a:t>
            </a:r>
            <a:r>
              <a:rPr lang="ru-RU" dirty="0">
                <a:solidFill>
                  <a:schemeClr val="tx1"/>
                </a:solidFill>
              </a:rPr>
              <a:t>Видеоматериалы должны быть загружены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только с сайта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YouTube</a:t>
            </a:r>
            <a:r>
              <a:rPr lang="ru-RU" dirty="0">
                <a:solidFill>
                  <a:schemeClr val="tx1"/>
                </a:solidFill>
              </a:rPr>
              <a:t>. Чтобы загрузить видео в новость на </a:t>
            </a:r>
            <a:r>
              <a:rPr lang="ru-RU" dirty="0" err="1">
                <a:solidFill>
                  <a:schemeClr val="tx1"/>
                </a:solidFill>
              </a:rPr>
              <a:t>спорт.рдш.рф</a:t>
            </a:r>
            <a:r>
              <a:rPr lang="ru-RU" dirty="0">
                <a:solidFill>
                  <a:schemeClr val="tx1"/>
                </a:solidFill>
              </a:rPr>
              <a:t>, вы должны загрузить видео на </a:t>
            </a:r>
            <a:r>
              <a:rPr lang="en-US" dirty="0">
                <a:solidFill>
                  <a:schemeClr val="tx1"/>
                </a:solidFill>
              </a:rPr>
              <a:t>YouTube</a:t>
            </a:r>
            <a:r>
              <a:rPr lang="ru-RU" dirty="0">
                <a:solidFill>
                  <a:schemeClr val="tx1"/>
                </a:solidFill>
              </a:rPr>
              <a:t>, скопировать ссылку и вставить в соответствующее поле при добавлении видео в новости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В) </a:t>
            </a:r>
            <a:r>
              <a:rPr lang="ru-RU" dirty="0">
                <a:solidFill>
                  <a:schemeClr val="tx1"/>
                </a:solidFill>
              </a:rPr>
              <a:t>Проверьте наличие файлов «согласие на обработку персональных данных» с заполненными полями и росписью</a:t>
            </a:r>
          </a:p>
        </p:txBody>
      </p:sp>
      <p:pic>
        <p:nvPicPr>
          <p:cNvPr id="4" name="Рисунок 3" descr="Логотип РДШ-01.png">
            <a:extLst>
              <a:ext uri="{FF2B5EF4-FFF2-40B4-BE49-F238E27FC236}">
                <a16:creationId xmlns:a16="http://schemas.microsoft.com/office/drawing/2014/main" id="{B7164139-8516-4E9C-BD04-16F8937E4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236BA2F-E6F2-439A-8ACE-61B683309E8D}"/>
              </a:ext>
            </a:extLst>
          </p:cNvPr>
          <p:cNvSpPr/>
          <p:nvPr/>
        </p:nvSpPr>
        <p:spPr>
          <a:xfrm>
            <a:off x="2710702" y="731834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629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7E9444-1101-4B7C-96E3-7E955B4C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009" y="213919"/>
            <a:ext cx="10681982" cy="1143000"/>
          </a:xfrm>
        </p:spPr>
        <p:txBody>
          <a:bodyPr>
            <a:normAutofit/>
          </a:bodyPr>
          <a:lstStyle/>
          <a:p>
            <a:r>
              <a:rPr lang="ru-RU" dirty="0"/>
              <a:t>Новость отклонена либо не подтверждена?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1CB274-E317-4F83-BFF0-87A535B92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66070"/>
            <a:ext cx="10178322" cy="54780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 настоящий момент осуществляется модерация предлагаемых вами новостей. Новости, не содержащие информацию по мероприятию, либо содержащие информацию, не относящуюся к спорту, будут отклоняться.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Придерживайтесь правил в написании новостей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Не включайте в новость ссылку со стены во «</a:t>
            </a:r>
            <a:r>
              <a:rPr lang="ru-RU" dirty="0" err="1">
                <a:solidFill>
                  <a:schemeClr val="tx1"/>
                </a:solidFill>
              </a:rPr>
              <a:t>ВКонтакте</a:t>
            </a:r>
            <a:r>
              <a:rPr lang="ru-RU" dirty="0">
                <a:solidFill>
                  <a:schemeClr val="tx1"/>
                </a:solidFill>
              </a:rPr>
              <a:t>»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Не выкладывайте фотографии с мероприятий без текстового сопровождения. </a:t>
            </a:r>
          </a:p>
          <a:p>
            <a:r>
              <a:rPr lang="ru-RU" dirty="0">
                <a:solidFill>
                  <a:schemeClr val="tx1"/>
                </a:solidFill>
              </a:rPr>
              <a:t>Обязательно просматривайте новость после ее написания. Проверяйте опечатки, ошибки, фотографию (не обрезана ли)</a:t>
            </a:r>
          </a:p>
          <a:p>
            <a:r>
              <a:rPr lang="ru-RU" dirty="0">
                <a:solidFill>
                  <a:schemeClr val="tx1"/>
                </a:solidFill>
              </a:rPr>
              <a:t>Если вы ставите в новость не личную фотографию, не фотографию из бесплатного </a:t>
            </a:r>
            <a:r>
              <a:rPr lang="ru-RU" dirty="0" err="1">
                <a:solidFill>
                  <a:schemeClr val="tx1"/>
                </a:solidFill>
              </a:rPr>
              <a:t>фотопотока</a:t>
            </a:r>
            <a:r>
              <a:rPr lang="ru-RU" dirty="0">
                <a:solidFill>
                  <a:schemeClr val="tx1"/>
                </a:solidFill>
              </a:rPr>
              <a:t>, указывайте первоисточник </a:t>
            </a:r>
          </a:p>
          <a:p>
            <a:r>
              <a:rPr lang="ru-RU" dirty="0">
                <a:solidFill>
                  <a:schemeClr val="tx1"/>
                </a:solidFill>
              </a:rPr>
              <a:t>Помните, новость должна быть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НОВОСТЬЮ</a:t>
            </a:r>
            <a:r>
              <a:rPr lang="ru-RU" dirty="0">
                <a:solidFill>
                  <a:schemeClr val="tx1"/>
                </a:solidFill>
              </a:rPr>
              <a:t>. Публикуйте её в день проведения мероприятия, либо на следующий день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Логотип РДШ-01.png">
            <a:extLst>
              <a:ext uri="{FF2B5EF4-FFF2-40B4-BE49-F238E27FC236}">
                <a16:creationId xmlns:a16="http://schemas.microsoft.com/office/drawing/2014/main" id="{635251A3-40D7-4EF5-909F-67AC26EE3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49DBE09-F546-4AD9-B79D-67B3EB7E3307}"/>
              </a:ext>
            </a:extLst>
          </p:cNvPr>
          <p:cNvSpPr/>
          <p:nvPr/>
        </p:nvSpPr>
        <p:spPr>
          <a:xfrm>
            <a:off x="755009" y="718307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79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90056-68C0-4C59-8DF0-7CA648F46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087" y="2667698"/>
            <a:ext cx="7025779" cy="973123"/>
          </a:xfrm>
        </p:spPr>
        <p:txBody>
          <a:bodyPr/>
          <a:lstStyle/>
          <a:p>
            <a:r>
              <a:rPr lang="ru-RU" dirty="0"/>
              <a:t>Мы ждём ваших новостей!</a:t>
            </a:r>
          </a:p>
        </p:txBody>
      </p:sp>
      <p:pic>
        <p:nvPicPr>
          <p:cNvPr id="3" name="Рисунок 2" descr="Логотип РДШ-01.png">
            <a:extLst>
              <a:ext uri="{FF2B5EF4-FFF2-40B4-BE49-F238E27FC236}">
                <a16:creationId xmlns:a16="http://schemas.microsoft.com/office/drawing/2014/main" id="{400E8BDD-B463-469A-9535-A662F68D3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7236BF1-E9E2-4F21-B9FD-F5A0E3249BF3}"/>
              </a:ext>
            </a:extLst>
          </p:cNvPr>
          <p:cNvSpPr/>
          <p:nvPr/>
        </p:nvSpPr>
        <p:spPr>
          <a:xfrm>
            <a:off x="2676087" y="2745260"/>
            <a:ext cx="78260" cy="6054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46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7C7E4-1A3F-47B0-B921-08E97B04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35" y="455871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PT Serif" pitchFamily="18" charset="-52"/>
              </a:rPr>
              <a:t>Рекомендации по написанию новостей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96F8A9-26F2-4A77-8CAF-3DE53EAA8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487" y="1665715"/>
            <a:ext cx="9605319" cy="42627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PT Sans" pitchFamily="34" charset="-52"/>
              </a:rPr>
              <a:t>Объем текста: </a:t>
            </a:r>
          </a:p>
          <a:p>
            <a:pPr>
              <a:buNone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52"/>
              </a:rPr>
              <a:t>от 1000 до 4000 знаков (без пробелов).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PT Sans" pitchFamily="34" charset="-52"/>
            </a:endParaRPr>
          </a:p>
          <a:p>
            <a:pPr>
              <a:lnSpc>
                <a:spcPct val="150000"/>
              </a:lnSpc>
              <a:buNone/>
            </a:pPr>
            <a:r>
              <a:rPr lang="ru-RU" b="1" dirty="0">
                <a:solidFill>
                  <a:schemeClr val="tx1"/>
                </a:solidFill>
                <a:latin typeface="PT Sans" pitchFamily="34" charset="-52"/>
              </a:rPr>
              <a:t>Сроки публикации</a:t>
            </a:r>
            <a:r>
              <a:rPr lang="ru-RU" dirty="0">
                <a:solidFill>
                  <a:schemeClr val="tx1"/>
                </a:solidFill>
                <a:latin typeface="PT Sans" pitchFamily="34" charset="-52"/>
              </a:rPr>
              <a:t>: </a:t>
            </a:r>
          </a:p>
          <a:p>
            <a:pPr>
              <a:buNone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52"/>
              </a:rPr>
              <a:t>в день проведения мероприятия, либо на следующий день. </a:t>
            </a:r>
          </a:p>
          <a:p>
            <a:pPr>
              <a:buNone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52"/>
              </a:rPr>
              <a:t>Но не позднее, чем через 2 дня после проведения.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>
                <a:solidFill>
                  <a:schemeClr val="tx1"/>
                </a:solidFill>
                <a:latin typeface="PT Sans" pitchFamily="34" charset="-52"/>
              </a:rPr>
              <a:t>Целевая аудитория: </a:t>
            </a:r>
          </a:p>
          <a:p>
            <a:pPr>
              <a:buNone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52"/>
              </a:rPr>
              <a:t>школьники, преподаватели, профильные органы </a:t>
            </a:r>
          </a:p>
          <a:p>
            <a:pPr>
              <a:buNone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" pitchFamily="34" charset="-52"/>
              </a:rPr>
              <a:t>исполнительной власти.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103" y="906162"/>
            <a:ext cx="65903" cy="25537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Логотип РДШ-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83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FD20C-EBD0-4E01-835E-0079949E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362" y="414681"/>
            <a:ext cx="109728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PT Serif" pitchFamily="18" charset="-52"/>
              </a:rPr>
              <a:t>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A87BC0-528D-43A1-B31F-11EFAE4B6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833" y="1567252"/>
            <a:ext cx="10972800" cy="452596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Заголовок должен отражать суть новости, быть кратким, ёмким</a:t>
            </a:r>
          </a:p>
          <a:p>
            <a:pPr>
              <a:buNone/>
            </a:pPr>
            <a:r>
              <a:rPr lang="ru-RU" sz="2400" dirty="0">
                <a:solidFill>
                  <a:schemeClr val="tx1"/>
                </a:solidFill>
              </a:rPr>
              <a:t>     Отвечать на вопросы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кто?</a:t>
            </a:r>
            <a:r>
              <a:rPr lang="ru-RU" sz="2400" dirty="0">
                <a:solidFill>
                  <a:schemeClr val="tx1"/>
                </a:solidFill>
              </a:rPr>
              <a:t> и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что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сделал?</a:t>
            </a:r>
          </a:p>
          <a:p>
            <a:pPr>
              <a:buNone/>
            </a:pP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chemeClr val="tx1"/>
                </a:solidFill>
              </a:rPr>
              <a:t>      Пример: Ученики «Ивановской СОШ №1» </a:t>
            </a:r>
          </a:p>
          <a:p>
            <a:pPr>
              <a:buNone/>
            </a:pPr>
            <a:r>
              <a:rPr lang="ru-RU" sz="2400" b="1" dirty="0">
                <a:solidFill>
                  <a:schemeClr val="tx1"/>
                </a:solidFill>
              </a:rPr>
              <a:t>      победили в районном чемпионате по мини-футболу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ru-RU" sz="2400" dirty="0">
                <a:solidFill>
                  <a:schemeClr val="tx1"/>
                </a:solidFill>
              </a:rPr>
              <a:t>Обязательно упоминание своей школы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После заголовка точка не ставится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14335" y="856735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66800" y="3035644"/>
            <a:ext cx="78260" cy="6054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Логотип РДШ-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53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FCA23-A8CE-4879-9089-54B42A32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0480" y="158815"/>
            <a:ext cx="2855053" cy="1146037"/>
          </a:xfrm>
        </p:spPr>
        <p:txBody>
          <a:bodyPr>
            <a:normAutofit/>
          </a:bodyPr>
          <a:lstStyle/>
          <a:p>
            <a:r>
              <a:rPr lang="ru-RU" dirty="0"/>
              <a:t>ПРЕВЬЮ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1CEEDB-C390-4787-A899-D540402C7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Превью – это анонс новости, основная мысль новости без излишних подробностей. Должно раскрывать заголовок и провоцировать читателя на дальнейшее чтение материала. </a:t>
            </a:r>
          </a:p>
          <a:p>
            <a:r>
              <a:rPr lang="ru-RU" dirty="0">
                <a:solidFill>
                  <a:schemeClr val="tx1"/>
                </a:solidFill>
              </a:rPr>
              <a:t>Обратите внимание, ограничение превью: 83 символа (без пробелов).</a:t>
            </a:r>
          </a:p>
          <a:p>
            <a:r>
              <a:rPr lang="ru-RU" dirty="0">
                <a:solidFill>
                  <a:schemeClr val="tx1"/>
                </a:solidFill>
              </a:rPr>
              <a:t>В превью должны содержаться ответы на вопросы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кто?/что?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что сделал? когда?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где?)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 превью не нужно полностью повторять заголовок!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            Пример: Финал районного чемпионата состоялся 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tx1"/>
                </a:solidFill>
              </a:rPr>
              <a:t>            10 октября 2017 года.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Логотип РДШ-01.png">
            <a:extLst>
              <a:ext uri="{FF2B5EF4-FFF2-40B4-BE49-F238E27FC236}">
                <a16:creationId xmlns:a16="http://schemas.microsoft.com/office/drawing/2014/main" id="{0CBF0E5A-4C55-4A32-8DFC-D3B55C1B3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6A3BD14-4108-4DB5-AA95-CFC2809A2BF9}"/>
              </a:ext>
            </a:extLst>
          </p:cNvPr>
          <p:cNvSpPr/>
          <p:nvPr/>
        </p:nvSpPr>
        <p:spPr>
          <a:xfrm>
            <a:off x="4766005" y="604147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89A4A3D-EA18-4AF6-ABB7-69A53BBCCAFC}"/>
              </a:ext>
            </a:extLst>
          </p:cNvPr>
          <p:cNvSpPr/>
          <p:nvPr/>
        </p:nvSpPr>
        <p:spPr>
          <a:xfrm>
            <a:off x="1415037" y="5116114"/>
            <a:ext cx="78260" cy="6054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6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51094-9DBF-4B65-BDAF-0EED5E8C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5772" y="434968"/>
            <a:ext cx="3920455" cy="593731"/>
          </a:xfrm>
        </p:spPr>
        <p:txBody>
          <a:bodyPr>
            <a:normAutofit fontScale="90000"/>
          </a:bodyPr>
          <a:lstStyle/>
          <a:p>
            <a:r>
              <a:rPr lang="ru-RU" dirty="0"/>
              <a:t>ТЕКСТ НОВОСТИ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DB65A6-4735-4938-870C-6E35DEA6C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7" y="1350629"/>
            <a:ext cx="11062282" cy="50724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В основной части новости нужно максимально подробно описать мероприятие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dirty="0">
                <a:solidFill>
                  <a:schemeClr val="tx1"/>
                </a:solidFill>
              </a:rPr>
              <a:t>                                                  </a:t>
            </a:r>
            <a:r>
              <a:rPr lang="ru-RU" sz="3600" dirty="0">
                <a:solidFill>
                  <a:schemeClr val="tx1"/>
                </a:solidFill>
              </a:rPr>
              <a:t>Необходимые элементы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</a:rPr>
              <a:t> этапы соревнований</a:t>
            </a:r>
          </a:p>
          <a:p>
            <a:r>
              <a:rPr lang="ru-RU" dirty="0">
                <a:solidFill>
                  <a:schemeClr val="tx1"/>
                </a:solidFill>
              </a:rPr>
              <a:t> возрастная категория участников</a:t>
            </a:r>
          </a:p>
          <a:p>
            <a:r>
              <a:rPr lang="ru-RU" dirty="0">
                <a:solidFill>
                  <a:schemeClr val="tx1"/>
                </a:solidFill>
              </a:rPr>
              <a:t> количество участников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(или количество школ)</a:t>
            </a:r>
          </a:p>
          <a:p>
            <a:r>
              <a:rPr lang="ru-RU" dirty="0">
                <a:solidFill>
                  <a:schemeClr val="tx1"/>
                </a:solidFill>
              </a:rPr>
              <a:t> ход соревнований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(описание событий, подробности проведения)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</a:rPr>
              <a:t> победители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(фамилии и имена, если это личный зачет)</a:t>
            </a:r>
          </a:p>
          <a:p>
            <a:r>
              <a:rPr lang="ru-RU" dirty="0">
                <a:solidFill>
                  <a:schemeClr val="tx1"/>
                </a:solidFill>
              </a:rPr>
              <a:t> прописать цитату победителя или тренера команды/участника 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(по желанию)</a:t>
            </a:r>
          </a:p>
          <a:p>
            <a:r>
              <a:rPr lang="ru-RU" dirty="0">
                <a:solidFill>
                  <a:schemeClr val="tx1"/>
                </a:solidFill>
              </a:rPr>
              <a:t> в заключительной части необходимо указать организаторов                     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(если (если это не плановые соревнования в школе или                                          между школами)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Логотип РДШ-01.png">
            <a:extLst>
              <a:ext uri="{FF2B5EF4-FFF2-40B4-BE49-F238E27FC236}">
                <a16:creationId xmlns:a16="http://schemas.microsoft.com/office/drawing/2014/main" id="{9B9DE360-D27B-43FB-8846-FB8AE412C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C097F3E-0DEA-4F7B-ACDB-72D39970505E}"/>
              </a:ext>
            </a:extLst>
          </p:cNvPr>
          <p:cNvSpPr/>
          <p:nvPr/>
        </p:nvSpPr>
        <p:spPr>
          <a:xfrm>
            <a:off x="4135772" y="643405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40BFF0C-B723-4463-A341-70240147367D}"/>
              </a:ext>
            </a:extLst>
          </p:cNvPr>
          <p:cNvSpPr/>
          <p:nvPr/>
        </p:nvSpPr>
        <p:spPr>
          <a:xfrm>
            <a:off x="4074457" y="2063932"/>
            <a:ext cx="52062" cy="20109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23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AE2EC4-B459-4CFD-B1CF-D206ED1D0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7566" y="283472"/>
            <a:ext cx="8026546" cy="1102466"/>
          </a:xfrm>
        </p:spPr>
        <p:txBody>
          <a:bodyPr>
            <a:normAutofit/>
          </a:bodyPr>
          <a:lstStyle/>
          <a:p>
            <a:r>
              <a:rPr lang="ru-RU" dirty="0"/>
              <a:t>Площадки и официальные лица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E4B776-A8A2-4BD7-A945-8AB246DA1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85" y="1317072"/>
            <a:ext cx="10789451" cy="5075339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Необходимо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избегать аббревиатур </a:t>
            </a:r>
            <a:r>
              <a:rPr lang="ru-RU" dirty="0">
                <a:solidFill>
                  <a:schemeClr val="tx1"/>
                </a:solidFill>
              </a:rPr>
              <a:t>в названиях площадок, наименованиях учреждений (кроме школ). </a:t>
            </a:r>
          </a:p>
          <a:p>
            <a:r>
              <a:rPr lang="ru-RU" dirty="0">
                <a:solidFill>
                  <a:schemeClr val="tx1"/>
                </a:solidFill>
              </a:rPr>
              <a:t>Имена-отчества не прописывать, указывать только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имя и фамилию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b="1" i="1" dirty="0">
                <a:solidFill>
                  <a:schemeClr val="tx1"/>
                </a:solidFill>
              </a:rPr>
              <a:t>Примеры: </a:t>
            </a:r>
            <a:endParaRPr lang="ru-RU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На базе </a:t>
            </a:r>
            <a:r>
              <a:rPr lang="ru-RU" sz="2600" b="1" dirty="0">
                <a:solidFill>
                  <a:schemeClr val="tx1"/>
                </a:solidFill>
              </a:rPr>
              <a:t>спортивного комплекса «Крылатское»</a:t>
            </a:r>
            <a:r>
              <a:rPr lang="ru-RU" sz="2600" dirty="0">
                <a:solidFill>
                  <a:schemeClr val="tx1"/>
                </a:solidFill>
              </a:rPr>
              <a:t> прошли соревнования по легкой атлетике среди старшеклассников –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верно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 На базе </a:t>
            </a:r>
            <a:r>
              <a:rPr lang="ru-RU" sz="2600" b="1" dirty="0">
                <a:solidFill>
                  <a:schemeClr val="tx1"/>
                </a:solidFill>
              </a:rPr>
              <a:t>СК «Крылатское»</a:t>
            </a:r>
            <a:r>
              <a:rPr lang="ru-RU" sz="2600" dirty="0">
                <a:solidFill>
                  <a:schemeClr val="tx1"/>
                </a:solidFill>
              </a:rPr>
              <a:t> прошли соревнования по легкой атлетике среди старшеклассников –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неверно</a:t>
            </a:r>
          </a:p>
          <a:p>
            <a:pPr marL="0" indent="0">
              <a:buNone/>
            </a:pPr>
            <a:endParaRPr lang="ru-RU" sz="26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В церемонии награждения победителей районного турнира по хоккею </a:t>
            </a:r>
          </a:p>
          <a:p>
            <a:pPr marL="0" lv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принял участие глава муниципального образования </a:t>
            </a:r>
            <a:r>
              <a:rPr lang="ru-RU" sz="2600" b="1" dirty="0">
                <a:solidFill>
                  <a:schemeClr val="tx1"/>
                </a:solidFill>
              </a:rPr>
              <a:t>Иван Иванов</a:t>
            </a:r>
            <a:r>
              <a:rPr lang="ru-RU" sz="2600" dirty="0">
                <a:solidFill>
                  <a:schemeClr val="tx1"/>
                </a:solidFill>
              </a:rPr>
              <a:t> - 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верно</a:t>
            </a:r>
            <a:r>
              <a:rPr lang="ru-RU" sz="26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В церемонии награждения победителей районного турнира по хоккею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 принял участие глава муниципального образования </a:t>
            </a:r>
            <a:r>
              <a:rPr lang="ru-RU" sz="2600" b="1" dirty="0">
                <a:solidFill>
                  <a:schemeClr val="tx1"/>
                </a:solidFill>
              </a:rPr>
              <a:t>И.И. Иванов</a:t>
            </a:r>
            <a:r>
              <a:rPr lang="ru-RU" sz="2600" dirty="0">
                <a:solidFill>
                  <a:schemeClr val="tx1"/>
                </a:solidFill>
              </a:rPr>
              <a:t> –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неверно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Логотип РДШ-01.png">
            <a:extLst>
              <a:ext uri="{FF2B5EF4-FFF2-40B4-BE49-F238E27FC236}">
                <a16:creationId xmlns:a16="http://schemas.microsoft.com/office/drawing/2014/main" id="{75967294-F715-4CD4-B133-7C6D33525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9DA8C91-BAC4-4108-ADB0-26064B6E6556}"/>
              </a:ext>
            </a:extLst>
          </p:cNvPr>
          <p:cNvSpPr/>
          <p:nvPr/>
        </p:nvSpPr>
        <p:spPr>
          <a:xfrm>
            <a:off x="2327566" y="776473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0C415CC-C431-4479-8523-301F93AE6F8A}"/>
              </a:ext>
            </a:extLst>
          </p:cNvPr>
          <p:cNvSpPr/>
          <p:nvPr/>
        </p:nvSpPr>
        <p:spPr>
          <a:xfrm>
            <a:off x="696285" y="2642532"/>
            <a:ext cx="49109" cy="4054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4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435F1-B81F-4755-91F1-DA6ED8E5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077" y="351346"/>
            <a:ext cx="8651846" cy="1034045"/>
          </a:xfrm>
        </p:spPr>
        <p:txBody>
          <a:bodyPr>
            <a:normAutofit fontScale="90000"/>
          </a:bodyPr>
          <a:lstStyle/>
          <a:p>
            <a:r>
              <a:rPr lang="ru-RU" dirty="0"/>
              <a:t>Возможные информационные поводы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BBE215-747C-453E-98E3-2E7ECD310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848" y="2155971"/>
            <a:ext cx="10399552" cy="397019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 результаты спортивных соревнований в школах, на муниципальном, региональном и федеральном уровнях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 участие в спортивных акциях любого уровня 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 участие школьников в испытаниях ГТО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4" name="Рисунок 3" descr="Логотип РДШ-01.png">
            <a:extLst>
              <a:ext uri="{FF2B5EF4-FFF2-40B4-BE49-F238E27FC236}">
                <a16:creationId xmlns:a16="http://schemas.microsoft.com/office/drawing/2014/main" id="{9D94B438-B154-4502-9FF7-BA4395372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FB758D5-F650-4AB8-9002-2EF5785024F0}"/>
              </a:ext>
            </a:extLst>
          </p:cNvPr>
          <p:cNvSpPr/>
          <p:nvPr/>
        </p:nvSpPr>
        <p:spPr>
          <a:xfrm>
            <a:off x="1737125" y="806401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39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FCFEC3-40C4-438E-8C4E-293D522B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125" y="375306"/>
            <a:ext cx="5371750" cy="593731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Фотосопровождение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78DFC7-9004-48E6-8BAA-82805C551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00961"/>
            <a:ext cx="10972800" cy="47252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Новости следует иллюстрировать фотографиями.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Фотографии должны быть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четкими</a:t>
            </a:r>
            <a:r>
              <a:rPr lang="ru-RU" dirty="0">
                <a:solidFill>
                  <a:schemeClr val="tx1"/>
                </a:solidFill>
              </a:rPr>
              <a:t>, без спин на переднем плане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На фото должна быть отражена суть соревнования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(дети бегут/играют в футбол, баскетбол, хоккей)</a:t>
            </a:r>
            <a:r>
              <a:rPr lang="ru-RU" dirty="0">
                <a:solidFill>
                  <a:schemeClr val="tx1"/>
                </a:solidFill>
              </a:rPr>
              <a:t> и/или на фото должны быть победители соревнований. Старайтесь прикреплять фото, на которых моменты, отражённые в новости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(например, если вы прикрепляете фото талисмана соревнований, то расскажите о нем в новости)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!</a:t>
            </a:r>
            <a:r>
              <a:rPr lang="ru-RU" dirty="0">
                <a:solidFill>
                  <a:schemeClr val="tx1"/>
                </a:solidFill>
              </a:rPr>
              <a:t> На фотографиях с соревнований по плаванию </a:t>
            </a:r>
            <a:r>
              <a:rPr lang="ru-RU" u="sng" dirty="0">
                <a:solidFill>
                  <a:schemeClr val="tx1"/>
                </a:solidFill>
              </a:rPr>
              <a:t>недопустимо</a:t>
            </a:r>
            <a:r>
              <a:rPr lang="ru-RU" dirty="0">
                <a:solidFill>
                  <a:schemeClr val="tx1"/>
                </a:solidFill>
              </a:rPr>
              <a:t> изображение школьников в купальных костюмах, особенно если детей можно идентифицировать. Допускается общий план бассейна, либо фото одетых детей на фоне бассейна.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Логотип РДШ-01.png">
            <a:extLst>
              <a:ext uri="{FF2B5EF4-FFF2-40B4-BE49-F238E27FC236}">
                <a16:creationId xmlns:a16="http://schemas.microsoft.com/office/drawing/2014/main" id="{E2C28C43-FE60-45CB-A5CC-853F33D83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510B001-9359-4CA6-96E4-CE9C89C16CBB}"/>
              </a:ext>
            </a:extLst>
          </p:cNvPr>
          <p:cNvSpPr/>
          <p:nvPr/>
        </p:nvSpPr>
        <p:spPr>
          <a:xfrm>
            <a:off x="3683825" y="604147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7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F330D-8CF6-4410-83D0-C7947C67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758" y="274638"/>
            <a:ext cx="6336484" cy="59373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ВАЖНАЯ ИНФОРМАЦИЯ!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2F8618-A6DE-461F-91AD-78735E1B4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Если в вашей новости вы упоминаете одного или нескольких учеников до 18 лет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лично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(т.е. Иван Иванов занял…)</a:t>
            </a:r>
            <a:r>
              <a:rPr lang="ru-RU" dirty="0">
                <a:solidFill>
                  <a:schemeClr val="tx1"/>
                </a:solidFill>
              </a:rPr>
              <a:t>, то к своей новости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обязательно</a:t>
            </a:r>
            <a:r>
              <a:rPr lang="ru-RU" dirty="0">
                <a:solidFill>
                  <a:schemeClr val="tx1"/>
                </a:solidFill>
              </a:rPr>
              <a:t> прикрепляйте согласие на обработку персональных данных, с заполненными полями и росписью. Форму можно найти на нашем сайте в разделе документы </a:t>
            </a:r>
          </a:p>
          <a:p>
            <a:pPr marL="0" indent="0">
              <a:buNone/>
            </a:pPr>
            <a:r>
              <a:rPr lang="ru-RU" u="sng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https://спорт.рдш.рф/documents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Если ученик уже зарегистрирован на платформе </a:t>
            </a:r>
            <a:r>
              <a:rPr lang="ru-RU" dirty="0" err="1">
                <a:solidFill>
                  <a:schemeClr val="tx1"/>
                </a:solidFill>
              </a:rPr>
              <a:t>спорт.рдш.рф</a:t>
            </a:r>
            <a:r>
              <a:rPr lang="ru-RU" dirty="0">
                <a:solidFill>
                  <a:schemeClr val="tx1"/>
                </a:solidFill>
              </a:rPr>
              <a:t>, согласие прикреплять не нужно.</a:t>
            </a:r>
          </a:p>
        </p:txBody>
      </p:sp>
      <p:pic>
        <p:nvPicPr>
          <p:cNvPr id="4" name="Рисунок 3" descr="Логотип РДШ-01.png">
            <a:extLst>
              <a:ext uri="{FF2B5EF4-FFF2-40B4-BE49-F238E27FC236}">
                <a16:creationId xmlns:a16="http://schemas.microsoft.com/office/drawing/2014/main" id="{506493C8-72F2-44C4-B441-B787F1810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3826" y="3048000"/>
            <a:ext cx="3138173" cy="38100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6FB4A54-355E-4BBB-BBD8-992DE6B0DB25}"/>
              </a:ext>
            </a:extLst>
          </p:cNvPr>
          <p:cNvSpPr/>
          <p:nvPr/>
        </p:nvSpPr>
        <p:spPr>
          <a:xfrm>
            <a:off x="3180485" y="476461"/>
            <a:ext cx="65903" cy="2553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552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883</Words>
  <Application>Microsoft Office PowerPoint</Application>
  <PresentationFormat>Широкоэкранный</PresentationFormat>
  <Paragraphs>86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PT Sans</vt:lpstr>
      <vt:lpstr>PT Serif</vt:lpstr>
      <vt:lpstr>Тема Office</vt:lpstr>
      <vt:lpstr>Как написать новость  и выложить её на платформе</vt:lpstr>
      <vt:lpstr>Рекомендации по написанию новостей</vt:lpstr>
      <vt:lpstr>ЗАГОЛОВОК</vt:lpstr>
      <vt:lpstr>ПРЕВЬЮ </vt:lpstr>
      <vt:lpstr>ТЕКСТ НОВОСТИ</vt:lpstr>
      <vt:lpstr>Площадки и официальные лица</vt:lpstr>
      <vt:lpstr>Возможные информационные поводы</vt:lpstr>
      <vt:lpstr>Фотосопровождение</vt:lpstr>
      <vt:lpstr>ВАЖНАЯ ИНФОРМАЦИЯ! </vt:lpstr>
      <vt:lpstr>Как опубликовать новость?</vt:lpstr>
      <vt:lpstr>Как опубликовать новость?</vt:lpstr>
      <vt:lpstr>Как опубликовать новость?</vt:lpstr>
      <vt:lpstr>Как опубликовать новость?</vt:lpstr>
      <vt:lpstr>Новость отклонена либо не подтверждена?</vt:lpstr>
      <vt:lpstr>Мы ждём ваших новостей!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написать новость и выложить ее</dc:title>
  <dc:creator>user234</dc:creator>
  <cp:lastModifiedBy>user234</cp:lastModifiedBy>
  <cp:revision>18</cp:revision>
  <dcterms:created xsi:type="dcterms:W3CDTF">2019-10-22T10:38:55Z</dcterms:created>
  <dcterms:modified xsi:type="dcterms:W3CDTF">2019-10-22T16:28:20Z</dcterms:modified>
</cp:coreProperties>
</file>